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92" r:id="rId5"/>
    <p:sldId id="275" r:id="rId6"/>
    <p:sldId id="296" r:id="rId7"/>
    <p:sldId id="298" r:id="rId8"/>
    <p:sldId id="288" r:id="rId9"/>
    <p:sldId id="276" r:id="rId10"/>
    <p:sldId id="297" r:id="rId11"/>
    <p:sldId id="295"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B85"/>
    <a:srgbClr val="CF4F22"/>
    <a:srgbClr val="F8B252"/>
    <a:srgbClr val="0F253E"/>
    <a:srgbClr val="AEC1D8"/>
    <a:srgbClr val="FDE9D2"/>
    <a:srgbClr val="CD7653"/>
    <a:srgbClr val="F69222"/>
    <a:srgbClr val="E926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0" autoAdjust="0"/>
    <p:restoredTop sz="95196" autoAdjust="0"/>
  </p:normalViewPr>
  <p:slideViewPr>
    <p:cSldViewPr snapToGrid="0" showGuides="1">
      <p:cViewPr varScale="1">
        <p:scale>
          <a:sx n="98" d="100"/>
          <a:sy n="98" d="100"/>
        </p:scale>
        <p:origin x="139" y="67"/>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65" d="100"/>
          <a:sy n="65" d="100"/>
        </p:scale>
        <p:origin x="3154"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chartUserShapes" Target="../drawings/drawing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[Energy KPI.xlsx]KPI 1!PivotTable4</c:name>
    <c:fmtId val="5"/>
  </c:pivotSource>
  <c:chart>
    <c:autoTitleDeleted val="1"/>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solidFill>
              <a:sysClr val="windowText" lastClr="000000"/>
            </a:solidFill>
          </a:ln>
          <a:effectLst>
            <a:outerShdw blurRad="57150" dist="19050" dir="5400000" algn="ctr" rotWithShape="0">
              <a:srgbClr val="000000">
                <a:alpha val="63000"/>
              </a:srgbClr>
            </a:outerShdw>
          </a:effectLst>
        </c:spP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dLbl>
          <c:idx val="0"/>
          <c:layout>
            <c:manualLayout>
              <c:x val="1.7768301350390869E-2"/>
              <c:y val="0.17502612330198536"/>
            </c:manualLayout>
          </c:layout>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dLbl>
          <c:idx val="0"/>
          <c:layout>
            <c:manualLayout>
              <c:x val="1.7768301350390869E-2"/>
              <c:y val="0.17502612330198536"/>
            </c:manualLayout>
          </c:layout>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dLbl>
          <c:idx val="0"/>
          <c:layout>
            <c:manualLayout>
              <c:x val="1.7768301350390869E-2"/>
              <c:y val="0.17502612330198536"/>
            </c:manualLayout>
          </c:layout>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1805592280254898E-2"/>
          <c:y val="2.7073848985093778E-2"/>
          <c:w val="0.98003174462887688"/>
          <c:h val="0.9544596604818687"/>
        </c:manualLayout>
      </c:layout>
      <c:bar3DChart>
        <c:barDir val="col"/>
        <c:grouping val="standard"/>
        <c:varyColors val="0"/>
        <c:ser>
          <c:idx val="0"/>
          <c:order val="0"/>
          <c:tx>
            <c:strRef>
              <c:f>'KPI 1'!$C$9:$C$10</c:f>
              <c:strCache>
                <c:ptCount val="1"/>
                <c:pt idx="0">
                  <c:v>Total</c:v>
                </c:pt>
              </c:strCache>
            </c:strRef>
          </c:tx>
          <c:spPr>
            <a:solidFill>
              <a:schemeClr val="bg1"/>
            </a:solidFill>
            <a:ln>
              <a:noFill/>
            </a:ln>
            <a:effectLst>
              <a:outerShdw blurRad="57150" dist="19050" dir="5400000" algn="ctr" rotWithShape="0">
                <a:srgbClr val="000000">
                  <a:alpha val="63000"/>
                </a:srgbClr>
              </a:outerShdw>
            </a:effectLst>
            <a:sp3d/>
          </c:spPr>
          <c:invertIfNegative val="0"/>
          <c:dPt>
            <c:idx val="0"/>
            <c:invertIfNegative val="0"/>
            <c:bubble3D val="0"/>
            <c:extLst>
              <c:ext xmlns:c16="http://schemas.microsoft.com/office/drawing/2014/chart" uri="{C3380CC4-5D6E-409C-BE32-E72D297353CC}">
                <c16:uniqueId val="{00000000-5595-4A95-974D-913D646DEE24}"/>
              </c:ext>
            </c:extLst>
          </c:dPt>
          <c:dLbls>
            <c:dLbl>
              <c:idx val="0"/>
              <c:layout>
                <c:manualLayout>
                  <c:x val="1.163486770535785E-2"/>
                  <c:y val="0.2900172373529552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595-4A95-974D-913D646DEE24}"/>
                </c:ext>
              </c:extLst>
            </c:dLbl>
            <c:dLbl>
              <c:idx val="1"/>
              <c:layout>
                <c:manualLayout>
                  <c:x val="1.226705573517455E-2"/>
                  <c:y val="2.874778496807742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595-4A95-974D-913D646DEE24}"/>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'KPI 1'!$B$11:$B$13</c:f>
              <c:strCache>
                <c:ptCount val="2"/>
                <c:pt idx="0">
                  <c:v>Ethane</c:v>
                </c:pt>
                <c:pt idx="1">
                  <c:v>Ethanol (100%)</c:v>
                </c:pt>
              </c:strCache>
            </c:strRef>
          </c:cat>
          <c:val>
            <c:numRef>
              <c:f>'KPI 1'!$C$11:$C$13</c:f>
              <c:numCache>
                <c:formatCode>#.00,,"M"</c:formatCode>
                <c:ptCount val="2"/>
                <c:pt idx="0">
                  <c:v>5559800.3354999991</c:v>
                </c:pt>
                <c:pt idx="1">
                  <c:v>84129.164229999995</c:v>
                </c:pt>
              </c:numCache>
            </c:numRef>
          </c:val>
          <c:shape val="pyramidToMax"/>
          <c:extLst>
            <c:ext xmlns:c16="http://schemas.microsoft.com/office/drawing/2014/chart" uri="{C3380CC4-5D6E-409C-BE32-E72D297353CC}">
              <c16:uniqueId val="{00000001-5595-4A95-974D-913D646DEE24}"/>
            </c:ext>
          </c:extLst>
        </c:ser>
        <c:dLbls>
          <c:showLegendKey val="0"/>
          <c:showVal val="1"/>
          <c:showCatName val="0"/>
          <c:showSerName val="0"/>
          <c:showPercent val="0"/>
          <c:showBubbleSize val="0"/>
        </c:dLbls>
        <c:gapWidth val="100"/>
        <c:gapDepth val="159"/>
        <c:shape val="box"/>
        <c:axId val="411458024"/>
        <c:axId val="411457696"/>
        <c:axId val="417741304"/>
      </c:bar3DChart>
      <c:catAx>
        <c:axId val="411458024"/>
        <c:scaling>
          <c:orientation val="minMax"/>
        </c:scaling>
        <c:delete val="1"/>
        <c:axPos val="b"/>
        <c:numFmt formatCode="General" sourceLinked="1"/>
        <c:majorTickMark val="out"/>
        <c:minorTickMark val="none"/>
        <c:tickLblPos val="nextTo"/>
        <c:crossAx val="411457696"/>
        <c:crosses val="autoZero"/>
        <c:auto val="1"/>
        <c:lblAlgn val="ctr"/>
        <c:lblOffset val="100"/>
        <c:noMultiLvlLbl val="0"/>
      </c:catAx>
      <c:valAx>
        <c:axId val="411457696"/>
        <c:scaling>
          <c:orientation val="minMax"/>
        </c:scaling>
        <c:delete val="1"/>
        <c:axPos val="l"/>
        <c:numFmt formatCode="#.00,,&quot;M&quot;" sourceLinked="1"/>
        <c:majorTickMark val="out"/>
        <c:minorTickMark val="none"/>
        <c:tickLblPos val="nextTo"/>
        <c:crossAx val="411458024"/>
        <c:crosses val="autoZero"/>
        <c:crossBetween val="between"/>
      </c:valAx>
      <c:serAx>
        <c:axId val="417741304"/>
        <c:scaling>
          <c:orientation val="minMax"/>
        </c:scaling>
        <c:delete val="1"/>
        <c:axPos val="b"/>
        <c:majorTickMark val="out"/>
        <c:minorTickMark val="none"/>
        <c:tickLblPos val="nextTo"/>
        <c:crossAx val="411457696"/>
        <c:crosses val="autoZero"/>
      </c:ser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blipFill>
      <a:blip xmlns:r="http://schemas.openxmlformats.org/officeDocument/2006/relationships" r:embed="rId3"/>
      <a:stretch>
        <a:fillRect/>
      </a:stretch>
    </a:blipFill>
    <a:ln w="9525" cap="flat" cmpd="sng" algn="ctr">
      <a:noFill/>
      <a:round/>
    </a:ln>
    <a:effectLst/>
  </c:spPr>
  <c:txPr>
    <a:bodyPr/>
    <a:lstStyle/>
    <a:p>
      <a:pPr>
        <a:defRPr/>
      </a:pPr>
      <a:endParaRPr lang="en-US"/>
    </a:p>
  </c:txPr>
  <c:externalData r:id="rId4">
    <c:autoUpdate val="0"/>
  </c:externalData>
  <c:userShapes r:id="rId5"/>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0.55628</cdr:x>
      <cdr:y>0.83145</cdr:y>
    </cdr:from>
    <cdr:to>
      <cdr:x>0.79508</cdr:x>
      <cdr:y>0.88917</cdr:y>
    </cdr:to>
    <cdr:sp macro="" textlink="">
      <cdr:nvSpPr>
        <cdr:cNvPr id="2" name="TextBox 1">
          <a:extLst xmlns:a="http://schemas.openxmlformats.org/drawingml/2006/main">
            <a:ext uri="{FF2B5EF4-FFF2-40B4-BE49-F238E27FC236}">
              <a16:creationId xmlns:a16="http://schemas.microsoft.com/office/drawing/2014/main" id="{315E0570-BD86-2094-388B-C78BBBEBD660}"/>
            </a:ext>
          </a:extLst>
        </cdr:cNvPr>
        <cdr:cNvSpPr txBox="1"/>
      </cdr:nvSpPr>
      <cdr:spPr>
        <a:xfrm xmlns:a="http://schemas.openxmlformats.org/drawingml/2006/main">
          <a:off x="2303637" y="2203866"/>
          <a:ext cx="988913" cy="152995"/>
        </a:xfrm>
        <a:prstGeom xmlns:a="http://schemas.openxmlformats.org/drawingml/2006/main" prst="rect">
          <a:avLst/>
        </a:prstGeom>
      </cdr:spPr>
      <cdr:txBody>
        <a:bodyPr xmlns:a="http://schemas.openxmlformats.org/drawingml/2006/main" vertOverflow="clip" wrap="none" rtlCol="0" anchor="ctr"/>
        <a:lstStyle xmlns:a="http://schemas.openxmlformats.org/drawingml/2006/main"/>
        <a:p xmlns:a="http://schemas.openxmlformats.org/drawingml/2006/main">
          <a:pPr algn="ctr" rtl="0"/>
          <a:r>
            <a:rPr lang="en-IN" sz="1400" b="1" kern="1200" dirty="0">
              <a:solidFill>
                <a:schemeClr val="tx1"/>
              </a:solidFill>
            </a:rPr>
            <a:t>Ethanol (100%)</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8/28/2022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png>
</file>

<file path=ppt/media/image14.jpeg>
</file>

<file path=ppt/media/image15.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2022/8/28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3273705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2966821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2499610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dirty="0"/>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dirty="0"/>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dirty="0"/>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dirty="0"/>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dirty="0"/>
              <a:t>Click icon to add picture</a:t>
            </a:r>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dirty="0"/>
              <a:t>Click icon to add picture</a:t>
            </a:r>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dirty="0"/>
              <a:t>Click icon to add picture</a:t>
            </a:r>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dirty="0"/>
              <a:t>Click icon to add picture</a:t>
            </a:r>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dirty="0"/>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dirty="0"/>
              <a:t>Click icon to add picture</a:t>
            </a:r>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dirty="0"/>
              <a:t>Click icon to add picture</a:t>
            </a:r>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dirty="0"/>
              <a:t>Click icon to add picture</a:t>
            </a:r>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dirty="0"/>
              <a:t>Click icon to add picture</a:t>
            </a:r>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dirty="0"/>
              <a:t>Click icon to add picture</a:t>
            </a:r>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dirty="0"/>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5.xml"/><Relationship Id="rId6" Type="http://schemas.openxmlformats.org/officeDocument/2006/relationships/chart" Target="../charts/chart1.xml"/><Relationship Id="rId5" Type="http://schemas.openxmlformats.org/officeDocument/2006/relationships/image" Target="../media/image3.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3.jp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jp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6.xml"/><Relationship Id="rId5" Type="http://schemas.openxmlformats.org/officeDocument/2006/relationships/image" Target="../media/image15.jpe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699248"/>
            <a:ext cx="5257793" cy="1102658"/>
          </a:xfrm>
        </p:spPr>
        <p:txBody>
          <a:bodyPr/>
          <a:lstStyle/>
          <a:p>
            <a:r>
              <a:rPr lang="en-US" altLang="zh-CN" sz="4000" dirty="0">
                <a:effectLst>
                  <a:outerShdw blurRad="38100" dist="38100" dir="2700000" algn="tl">
                    <a:srgbClr val="000000">
                      <a:alpha val="43137"/>
                    </a:srgbClr>
                  </a:outerShdw>
                </a:effectLst>
              </a:rPr>
              <a:t>Industrial Combustion Energy Use</a:t>
            </a:r>
            <a:endParaRPr lang="en-US" sz="4000" dirty="0">
              <a:effectLst>
                <a:outerShdw blurRad="38100" dist="38100" dir="2700000" algn="tl">
                  <a:srgbClr val="000000">
                    <a:alpha val="43137"/>
                  </a:srgbClr>
                </a:outerShdw>
              </a:effectLst>
            </a:endParaRP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3953436"/>
            <a:ext cx="4234658" cy="2205315"/>
          </a:xfrm>
        </p:spPr>
        <p:txBody>
          <a:bodyPr/>
          <a:lstStyle/>
          <a:p>
            <a:pPr>
              <a:spcBef>
                <a:spcPts val="0"/>
              </a:spcBef>
            </a:pPr>
            <a:r>
              <a:rPr lang="en-US" b="1" dirty="0">
                <a:solidFill>
                  <a:srgbClr val="CD7653"/>
                </a:solidFill>
              </a:rPr>
              <a:t>Team :</a:t>
            </a:r>
          </a:p>
          <a:p>
            <a:pPr marL="285750" indent="-285750">
              <a:spcBef>
                <a:spcPts val="0"/>
              </a:spcBef>
              <a:buFont typeface="Courier New" panose="02070309020205020404" pitchFamily="49" charset="0"/>
              <a:buChar char="o"/>
            </a:pPr>
            <a:r>
              <a:rPr lang="en-US" dirty="0">
                <a:solidFill>
                  <a:srgbClr val="CD7653"/>
                </a:solidFill>
              </a:rPr>
              <a:t>Changalpatt Pravalika</a:t>
            </a:r>
          </a:p>
          <a:p>
            <a:pPr marL="285750" indent="-285750">
              <a:spcBef>
                <a:spcPts val="0"/>
              </a:spcBef>
              <a:buFont typeface="Courier New" panose="02070309020205020404" pitchFamily="49" charset="0"/>
              <a:buChar char="o"/>
            </a:pPr>
            <a:r>
              <a:rPr lang="en-US" dirty="0">
                <a:solidFill>
                  <a:srgbClr val="CD7653"/>
                </a:solidFill>
              </a:rPr>
              <a:t>Anukeerthi Reddy P</a:t>
            </a:r>
          </a:p>
          <a:p>
            <a:pPr marL="285750" indent="-285750">
              <a:spcBef>
                <a:spcPts val="0"/>
              </a:spcBef>
              <a:buFont typeface="Courier New" panose="02070309020205020404" pitchFamily="49" charset="0"/>
              <a:buChar char="o"/>
            </a:pPr>
            <a:r>
              <a:rPr lang="en-US" dirty="0">
                <a:solidFill>
                  <a:srgbClr val="CD7653"/>
                </a:solidFill>
              </a:rPr>
              <a:t>Pedda. Manoj Venket Shiva Kumar</a:t>
            </a:r>
          </a:p>
          <a:p>
            <a:pPr marL="285750" indent="-285750">
              <a:spcBef>
                <a:spcPts val="0"/>
              </a:spcBef>
              <a:buFont typeface="Courier New" panose="02070309020205020404" pitchFamily="49" charset="0"/>
              <a:buChar char="o"/>
            </a:pPr>
            <a:r>
              <a:rPr lang="en-US" dirty="0">
                <a:solidFill>
                  <a:srgbClr val="CD7653"/>
                </a:solidFill>
              </a:rPr>
              <a:t>Pankti Rashmin Satra</a:t>
            </a:r>
          </a:p>
          <a:p>
            <a:pPr marL="285750" indent="-285750">
              <a:spcBef>
                <a:spcPts val="0"/>
              </a:spcBef>
              <a:buFont typeface="Courier New" panose="02070309020205020404" pitchFamily="49" charset="0"/>
              <a:buChar char="o"/>
            </a:pPr>
            <a:r>
              <a:rPr lang="en-US" dirty="0">
                <a:solidFill>
                  <a:srgbClr val="CD7653"/>
                </a:solidFill>
              </a:rPr>
              <a:t>Sudhindra Kulkarni</a:t>
            </a:r>
          </a:p>
          <a:p>
            <a:pPr marL="285750" indent="-285750">
              <a:spcBef>
                <a:spcPts val="0"/>
              </a:spcBef>
              <a:buFont typeface="Courier New" panose="02070309020205020404" pitchFamily="49" charset="0"/>
              <a:buChar char="o"/>
            </a:pPr>
            <a:r>
              <a:rPr lang="en-US" dirty="0">
                <a:solidFill>
                  <a:srgbClr val="CD7653"/>
                </a:solidFill>
              </a:rPr>
              <a:t>Muthuraman M</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2"/>
          <a:srcRect l="6518" r="6518"/>
          <a:stretch/>
        </p:blipFill>
        <p:spPr>
          <a:effectLst>
            <a:glow rad="228600">
              <a:schemeClr val="accent4">
                <a:satMod val="175000"/>
                <a:alpha val="40000"/>
              </a:schemeClr>
            </a:glow>
          </a:effectLst>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accent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bg2">
              <a:lumMod val="75000"/>
              <a:alpha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TextBox 1">
            <a:extLst>
              <a:ext uri="{FF2B5EF4-FFF2-40B4-BE49-F238E27FC236}">
                <a16:creationId xmlns:a16="http://schemas.microsoft.com/office/drawing/2014/main" id="{1BA3D1C8-3798-322C-EEFA-87096C9E8E7A}"/>
              </a:ext>
            </a:extLst>
          </p:cNvPr>
          <p:cNvSpPr txBox="1"/>
          <p:nvPr/>
        </p:nvSpPr>
        <p:spPr>
          <a:xfrm>
            <a:off x="1601366" y="2554941"/>
            <a:ext cx="4025666" cy="1015663"/>
          </a:xfrm>
          <a:prstGeom prst="rect">
            <a:avLst/>
          </a:prstGeom>
        </p:spPr>
        <p:txBody>
          <a:bodyPr wrap="square" rtlCol="0">
            <a:spAutoFit/>
          </a:bodyPr>
          <a:lstStyle/>
          <a:p>
            <a:pPr marL="0" indent="0">
              <a:lnSpc>
                <a:spcPct val="100000"/>
              </a:lnSpc>
              <a:spcBef>
                <a:spcPts val="0"/>
              </a:spcBef>
              <a:buFontTx/>
              <a:buNone/>
            </a:pPr>
            <a:r>
              <a:rPr lang="en-IN" sz="2000" b="1" dirty="0">
                <a:solidFill>
                  <a:schemeClr val="accent6"/>
                </a:solidFill>
                <a:latin typeface="Posterama" panose="020B0504020200020000" pitchFamily="34" charset="0"/>
                <a:ea typeface="微软雅黑"/>
                <a:cs typeface="Posterama" panose="020B0504020200020000" pitchFamily="34" charset="0"/>
              </a:rPr>
              <a:t>Mentor :</a:t>
            </a:r>
          </a:p>
          <a:p>
            <a:pPr marL="342900" indent="-342900">
              <a:lnSpc>
                <a:spcPct val="100000"/>
              </a:lnSpc>
              <a:spcBef>
                <a:spcPts val="0"/>
              </a:spcBef>
              <a:buFont typeface="Courier New" panose="02070309020205020404" pitchFamily="49" charset="0"/>
              <a:buChar char="o"/>
            </a:pPr>
            <a:r>
              <a:rPr lang="en-IN" sz="2000" dirty="0">
                <a:solidFill>
                  <a:schemeClr val="accent6"/>
                </a:solidFill>
                <a:latin typeface="Posterama" panose="020B0504020200020000" pitchFamily="34" charset="0"/>
                <a:ea typeface="微软雅黑"/>
                <a:cs typeface="Posterama" panose="020B0504020200020000" pitchFamily="34" charset="0"/>
              </a:rPr>
              <a:t>Shubham Kabra</a:t>
            </a:r>
          </a:p>
          <a:p>
            <a:pPr marL="342900" indent="-342900">
              <a:lnSpc>
                <a:spcPct val="100000"/>
              </a:lnSpc>
              <a:spcBef>
                <a:spcPts val="0"/>
              </a:spcBef>
              <a:buFont typeface="Courier New" panose="02070309020205020404" pitchFamily="49" charset="0"/>
              <a:buChar char="o"/>
            </a:pPr>
            <a:r>
              <a:rPr lang="en-IN" sz="2000" dirty="0">
                <a:solidFill>
                  <a:schemeClr val="accent6"/>
                </a:solidFill>
                <a:latin typeface="Posterama" panose="020B0504020200020000" pitchFamily="34" charset="0"/>
                <a:ea typeface="微软雅黑"/>
                <a:cs typeface="Posterama" panose="020B0504020200020000" pitchFamily="34" charset="0"/>
              </a:rPr>
              <a:t>Gowrishankari Padmanathan</a:t>
            </a:r>
          </a:p>
        </p:txBody>
      </p:sp>
      <p:cxnSp>
        <p:nvCxnSpPr>
          <p:cNvPr id="6" name="Straight Connector 5">
            <a:extLst>
              <a:ext uri="{FF2B5EF4-FFF2-40B4-BE49-F238E27FC236}">
                <a16:creationId xmlns:a16="http://schemas.microsoft.com/office/drawing/2014/main" id="{59DB19D1-7CF3-8A1D-DD3B-95B917E280AA}"/>
              </a:ext>
            </a:extLst>
          </p:cNvPr>
          <p:cNvCxnSpPr>
            <a:cxnSpLocks/>
          </p:cNvCxnSpPr>
          <p:nvPr/>
        </p:nvCxnSpPr>
        <p:spPr>
          <a:xfrm flipV="1">
            <a:off x="1484764" y="2554941"/>
            <a:ext cx="0" cy="3423828"/>
          </a:xfrm>
          <a:prstGeom prst="line">
            <a:avLst/>
          </a:prstGeom>
          <a:ln w="76200">
            <a:solidFill>
              <a:srgbClr val="D84400"/>
            </a:solidFill>
          </a:ln>
        </p:spPr>
        <p:style>
          <a:lnRef idx="3">
            <a:schemeClr val="accent1"/>
          </a:lnRef>
          <a:fillRef idx="0">
            <a:schemeClr val="accent1"/>
          </a:fillRef>
          <a:effectRef idx="2">
            <a:schemeClr val="accent1"/>
          </a:effectRef>
          <a:fontRef idx="minor">
            <a:schemeClr val="tx1"/>
          </a:fontRef>
        </p:style>
      </p:cxnSp>
      <p:sp>
        <p:nvSpPr>
          <p:cNvPr id="19" name="TextBox 18">
            <a:extLst>
              <a:ext uri="{FF2B5EF4-FFF2-40B4-BE49-F238E27FC236}">
                <a16:creationId xmlns:a16="http://schemas.microsoft.com/office/drawing/2014/main" id="{92EEEADD-D9F4-B055-4FB5-2D92BF8D3557}"/>
              </a:ext>
            </a:extLst>
          </p:cNvPr>
          <p:cNvSpPr txBox="1"/>
          <p:nvPr/>
        </p:nvSpPr>
        <p:spPr>
          <a:xfrm>
            <a:off x="10273553" y="6418729"/>
            <a:ext cx="1757082" cy="307777"/>
          </a:xfrm>
          <a:prstGeom prst="rect">
            <a:avLst/>
          </a:prstGeom>
        </p:spPr>
        <p:txBody>
          <a:bodyPr wrap="square" rtlCol="0">
            <a:spAutoFit/>
          </a:bodyPr>
          <a:lstStyle/>
          <a:p>
            <a:pPr marL="0" indent="0" algn="ctr">
              <a:lnSpc>
                <a:spcPct val="100000"/>
              </a:lnSpc>
              <a:spcBef>
                <a:spcPts val="0"/>
              </a:spcBef>
              <a:buFontTx/>
              <a:buNone/>
            </a:pPr>
            <a:r>
              <a:rPr lang="en-IN" sz="1400" dirty="0">
                <a:solidFill>
                  <a:schemeClr val="accent2">
                    <a:lumMod val="60000"/>
                    <a:lumOff val="40000"/>
                  </a:schemeClr>
                </a:solidFill>
                <a:latin typeface="Posterama" panose="020B0504020200020000" pitchFamily="34" charset="0"/>
                <a:ea typeface="微软雅黑"/>
                <a:cs typeface="Posterama" panose="020B0504020200020000" pitchFamily="34" charset="0"/>
              </a:rPr>
              <a:t>Project 51 Group-4</a:t>
            </a:r>
          </a:p>
        </p:txBody>
      </p:sp>
      <p:sp>
        <p:nvSpPr>
          <p:cNvPr id="3" name="TextBox 2">
            <a:extLst>
              <a:ext uri="{FF2B5EF4-FFF2-40B4-BE49-F238E27FC236}">
                <a16:creationId xmlns:a16="http://schemas.microsoft.com/office/drawing/2014/main" id="{4B1BD8C5-D2B4-1D66-75B5-FEB137914F9E}"/>
              </a:ext>
            </a:extLst>
          </p:cNvPr>
          <p:cNvSpPr txBox="1"/>
          <p:nvPr/>
        </p:nvSpPr>
        <p:spPr>
          <a:xfrm>
            <a:off x="1484764" y="1901860"/>
            <a:ext cx="1393647" cy="461665"/>
          </a:xfrm>
          <a:prstGeom prst="rect">
            <a:avLst/>
          </a:prstGeom>
        </p:spPr>
        <p:txBody>
          <a:bodyPr wrap="square" rtlCol="0">
            <a:spAutoFit/>
          </a:bodyPr>
          <a:lstStyle/>
          <a:p>
            <a:pPr marL="0" indent="0" algn="ctr">
              <a:lnSpc>
                <a:spcPct val="100000"/>
              </a:lnSpc>
              <a:spcBef>
                <a:spcPts val="0"/>
              </a:spcBef>
              <a:buFontTx/>
              <a:buNone/>
            </a:pPr>
            <a:r>
              <a:rPr lang="en-IN" sz="2400" dirty="0">
                <a:solidFill>
                  <a:schemeClr val="bg2">
                    <a:lumMod val="50000"/>
                  </a:schemeClr>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Group 4</a:t>
            </a:r>
          </a:p>
        </p:txBody>
      </p:sp>
    </p:spTree>
    <p:extLst>
      <p:ext uri="{BB962C8B-B14F-4D97-AF65-F5344CB8AC3E}">
        <p14:creationId xmlns:p14="http://schemas.microsoft.com/office/powerpoint/2010/main" val="3898447929"/>
      </p:ext>
    </p:extLst>
  </p:cSld>
  <p:clrMapOvr>
    <a:masterClrMapping/>
  </p:clrMapOvr>
  <mc:AlternateContent xmlns:mc="http://schemas.openxmlformats.org/markup-compatibility/2006" xmlns:p14="http://schemas.microsoft.com/office/powerpoint/2010/main">
    <mc:Choice Requires="p14">
      <p:transition>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 calcmode="lin" valueType="num">
                                      <p:cBhvr>
                                        <p:cTn id="9" dur="500" fill="hold"/>
                                        <p:tgtEl>
                                          <p:spTgt spid="30"/>
                                        </p:tgtEl>
                                        <p:attrNameLst>
                                          <p:attrName>style.rotation</p:attrName>
                                        </p:attrNameLst>
                                      </p:cBhvr>
                                      <p:tavLst>
                                        <p:tav tm="0">
                                          <p:val>
                                            <p:fltVal val="90"/>
                                          </p:val>
                                        </p:tav>
                                        <p:tav tm="100000">
                                          <p:val>
                                            <p:fltVal val="0"/>
                                          </p:val>
                                        </p:tav>
                                      </p:tavLst>
                                    </p:anim>
                                    <p:animEffect transition="in" filter="fade">
                                      <p:cBhvr>
                                        <p:cTn id="1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20CBC7-02AB-5842-AAD1-D9C234809B1F}"/>
              </a:ext>
            </a:extLst>
          </p:cNvPr>
          <p:cNvSpPr/>
          <p:nvPr/>
        </p:nvSpPr>
        <p:spPr>
          <a:xfrm rot="16200000">
            <a:off x="1" y="1381799"/>
            <a:ext cx="5400000" cy="5400000"/>
          </a:xfrm>
          <a:prstGeom prst="rect">
            <a:avLst/>
          </a:prstGeom>
          <a:blipFill dpi="0" rotWithShape="1">
            <a:blip r:embed="rId3">
              <a:alphaModFix amt="17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sz="1700" dirty="0"/>
              <a:t>MMBtu_TOTAL for Ethane &amp; Ethanol</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sz="1700" dirty="0"/>
              <a:t>Process Heating for 3M Company </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sz="1700" dirty="0"/>
              <a:t>Unit Name Trend (1950-2022) Vs GWht_TOTAL</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sz="1700" dirty="0"/>
              <a:t>% Share of Direct Uses –Total Non process for each MECS_Region</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sz="1700" dirty="0"/>
              <a:t>County wise Conventional Boiler Use Stats</a:t>
            </a:r>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796BDED4-5B03-D3A3-84B4-940A13E7EB99}"/>
              </a:ext>
            </a:extLst>
          </p:cNvPr>
          <p:cNvSpPr/>
          <p:nvPr/>
        </p:nvSpPr>
        <p:spPr>
          <a:xfrm rot="5400000">
            <a:off x="7486324" y="513288"/>
            <a:ext cx="4731130" cy="4248873"/>
          </a:xfrm>
          <a:prstGeom prst="hexagon">
            <a:avLst/>
          </a:prstGeom>
          <a:blipFill dpi="0" rotWithShape="0">
            <a:blip r:embed="rId4"/>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B85B3452-3BFA-883B-AB94-16E0FF6480FB}"/>
              </a:ext>
            </a:extLst>
          </p:cNvPr>
          <p:cNvSpPr/>
          <p:nvPr/>
        </p:nvSpPr>
        <p:spPr>
          <a:xfrm rot="16200000">
            <a:off x="215674" y="941832"/>
            <a:ext cx="5760000" cy="5760000"/>
          </a:xfrm>
          <a:prstGeom prst="rect">
            <a:avLst/>
          </a:prstGeom>
          <a:blipFill dpi="0" rotWithShape="1">
            <a:blip r:embed="rId5">
              <a:alphaModFix amt="10000"/>
              <a:biLevel thresh="7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4362" y="1018430"/>
            <a:ext cx="5726109" cy="5307434"/>
          </a:xfrm>
          <a:ln>
            <a:noFill/>
          </a:ln>
        </p:spPr>
        <p:txBody>
          <a:bodyPr/>
          <a:lstStyle/>
          <a:p>
            <a:pPr marL="285750" indent="-285750">
              <a:buFont typeface="Courier New" panose="02070309020205020404" pitchFamily="49" charset="0"/>
              <a:buChar char="o"/>
            </a:pPr>
            <a:r>
              <a:rPr lang="en-US" sz="2400" dirty="0">
                <a:solidFill>
                  <a:srgbClr val="000000"/>
                </a:solidFill>
              </a:rPr>
              <a:t>Percentage share of Ethane(0.0526%) is higher than Ethanol(0.0008%) in MMBtu_TOTAL.</a:t>
            </a:r>
          </a:p>
          <a:p>
            <a:pPr marL="285750" indent="-285750">
              <a:buFont typeface="Courier New" panose="02070309020205020404" pitchFamily="49" charset="0"/>
              <a:buChar char="o"/>
            </a:pPr>
            <a:r>
              <a:rPr lang="en-US" sz="2400" dirty="0">
                <a:solidFill>
                  <a:srgbClr val="000000"/>
                </a:solidFill>
              </a:rPr>
              <a:t>Ethane stands in 21st position and Ethanol stands in 43 position among 50 different fuel types.</a:t>
            </a:r>
          </a:p>
          <a:p>
            <a:pPr marL="285750" indent="-285750">
              <a:buFont typeface="Courier New" panose="02070309020205020404" pitchFamily="49" charset="0"/>
              <a:buChar char="o"/>
            </a:pPr>
            <a:r>
              <a:rPr lang="en-US" sz="2400" dirty="0">
                <a:solidFill>
                  <a:srgbClr val="000000"/>
                </a:solidFill>
              </a:rPr>
              <a:t>CHP and/or Cogeneration process of Ethane(0.07M) where as for Ethanol(0).</a:t>
            </a:r>
          </a:p>
          <a:p>
            <a:pPr marL="285750" indent="-285750">
              <a:buFont typeface="Courier New" panose="02070309020205020404" pitchFamily="49" charset="0"/>
              <a:buChar char="o"/>
            </a:pPr>
            <a:r>
              <a:rPr lang="en-US" sz="2400" dirty="0">
                <a:solidFill>
                  <a:srgbClr val="000000"/>
                </a:solidFill>
              </a:rPr>
              <a:t>When we compare both fuel types, Ethane is higher in all parameters compared with Ethanol.</a:t>
            </a:r>
          </a:p>
          <a:p>
            <a:pPr marL="285750" indent="-285750">
              <a:buFont typeface="Courier New" panose="02070309020205020404" pitchFamily="49" charset="0"/>
              <a:buChar char="o"/>
            </a:pPr>
            <a:r>
              <a:rPr lang="en-US" sz="2400" dirty="0">
                <a:solidFill>
                  <a:srgbClr val="000000"/>
                </a:solidFill>
              </a:rPr>
              <a:t>So, we can say Ethane is widely used rather than Ethanol.</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215675" y="272159"/>
            <a:ext cx="6724621" cy="669673"/>
          </a:xfrm>
        </p:spPr>
        <p:txBody>
          <a:bodyPr/>
          <a:lstStyle/>
          <a:p>
            <a:pPr>
              <a:lnSpc>
                <a:spcPct val="100000"/>
              </a:lnSpc>
              <a:spcBef>
                <a:spcPts val="0"/>
              </a:spcBef>
            </a:pPr>
            <a:r>
              <a:rPr lang="en-US" sz="3200" i="1" dirty="0">
                <a:solidFill>
                  <a:srgbClr val="864A04"/>
                </a:solidFill>
                <a:effectLst>
                  <a:outerShdw blurRad="38100" dist="38100" dir="2700000" algn="tl">
                    <a:srgbClr val="000000">
                      <a:alpha val="43137"/>
                    </a:srgbClr>
                  </a:outerShdw>
                </a:effectLst>
                <a:ea typeface="+mn-ea"/>
                <a:cs typeface="+mn-cs"/>
              </a:rPr>
              <a:t>MMBtu_TOTAL for Ethane &amp; Ethanol</a:t>
            </a:r>
            <a:br>
              <a:rPr lang="en-US" sz="3200" i="1" dirty="0">
                <a:solidFill>
                  <a:srgbClr val="864A04"/>
                </a:solidFill>
                <a:effectLst>
                  <a:outerShdw blurRad="38100" dist="38100" dir="2700000" algn="tl">
                    <a:srgbClr val="000000">
                      <a:alpha val="43137"/>
                    </a:srgbClr>
                  </a:outerShdw>
                </a:effectLst>
                <a:ea typeface="+mn-ea"/>
                <a:cs typeface="+mn-cs"/>
              </a:rPr>
            </a:br>
            <a:endParaRPr lang="en-IN" sz="3200" i="1" dirty="0">
              <a:solidFill>
                <a:srgbClr val="864A04"/>
              </a:solidFill>
              <a:effectLst>
                <a:outerShdw blurRad="38100" dist="38100" dir="2700000" algn="tl">
                  <a:srgbClr val="000000">
                    <a:alpha val="43137"/>
                  </a:srgbClr>
                </a:outerShdw>
              </a:effectLst>
              <a:ea typeface="+mn-ea"/>
              <a:cs typeface="+mn-cs"/>
            </a:endParaRPr>
          </a:p>
        </p:txBody>
      </p:sp>
      <p:graphicFrame>
        <p:nvGraphicFramePr>
          <p:cNvPr id="3" name="Chart 2">
            <a:extLst>
              <a:ext uri="{FF2B5EF4-FFF2-40B4-BE49-F238E27FC236}">
                <a16:creationId xmlns:a16="http://schemas.microsoft.com/office/drawing/2014/main" id="{FD1B30AE-BD3F-1830-E66C-1C3422D16224}"/>
              </a:ext>
            </a:extLst>
          </p:cNvPr>
          <p:cNvGraphicFramePr>
            <a:graphicFrameLocks/>
          </p:cNvGraphicFramePr>
          <p:nvPr>
            <p:extLst>
              <p:ext uri="{D42A27DB-BD31-4B8C-83A1-F6EECF244321}">
                <p14:modId xmlns:p14="http://schemas.microsoft.com/office/powerpoint/2010/main" val="1938098597"/>
              </p:ext>
            </p:extLst>
          </p:nvPr>
        </p:nvGraphicFramePr>
        <p:xfrm>
          <a:off x="7835152" y="1312404"/>
          <a:ext cx="4141173" cy="2650639"/>
        </p:xfrm>
        <a:graphic>
          <a:graphicData uri="http://schemas.openxmlformats.org/drawingml/2006/chart">
            <c:chart xmlns:c="http://schemas.openxmlformats.org/drawingml/2006/chart" xmlns:r="http://schemas.openxmlformats.org/officeDocument/2006/relationships" r:id="rId6"/>
          </a:graphicData>
        </a:graphic>
      </p:graphicFrame>
      <p:sp>
        <p:nvSpPr>
          <p:cNvPr id="6" name="TextBox 5">
            <a:extLst>
              <a:ext uri="{FF2B5EF4-FFF2-40B4-BE49-F238E27FC236}">
                <a16:creationId xmlns:a16="http://schemas.microsoft.com/office/drawing/2014/main" id="{241D888D-D058-91A5-554B-9E6493EE7197}"/>
              </a:ext>
            </a:extLst>
          </p:cNvPr>
          <p:cNvSpPr txBox="1"/>
          <p:nvPr/>
        </p:nvSpPr>
        <p:spPr>
          <a:xfrm>
            <a:off x="8724271" y="3285565"/>
            <a:ext cx="696023" cy="307777"/>
          </a:xfrm>
          <a:prstGeom prst="rect">
            <a:avLst/>
          </a:prstGeom>
        </p:spPr>
        <p:txBody>
          <a:bodyPr wrap="none" rtlCol="0">
            <a:spAutoFit/>
          </a:bodyPr>
          <a:lstStyle/>
          <a:p>
            <a:pPr algn="ctr">
              <a:lnSpc>
                <a:spcPct val="100000"/>
              </a:lnSpc>
              <a:spcBef>
                <a:spcPts val="0"/>
              </a:spcBef>
              <a:buFontTx/>
              <a:buNone/>
            </a:pPr>
            <a:r>
              <a:rPr lang="en-IN" sz="1400" b="1" dirty="0"/>
              <a:t>Ethane</a:t>
            </a:r>
          </a:p>
        </p:txBody>
      </p:sp>
      <p:sp>
        <p:nvSpPr>
          <p:cNvPr id="7" name="Hexagon 6">
            <a:extLst>
              <a:ext uri="{FF2B5EF4-FFF2-40B4-BE49-F238E27FC236}">
                <a16:creationId xmlns:a16="http://schemas.microsoft.com/office/drawing/2014/main" id="{7631FC3A-898E-2D0C-E211-9996E2592EBF}"/>
              </a:ext>
            </a:extLst>
          </p:cNvPr>
          <p:cNvSpPr/>
          <p:nvPr/>
        </p:nvSpPr>
        <p:spPr>
          <a:xfrm rot="20265645">
            <a:off x="7498579" y="3991361"/>
            <a:ext cx="1520731" cy="1272989"/>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Hexagon 7">
            <a:extLst>
              <a:ext uri="{FF2B5EF4-FFF2-40B4-BE49-F238E27FC236}">
                <a16:creationId xmlns:a16="http://schemas.microsoft.com/office/drawing/2014/main" id="{D35E1298-B579-20F4-5338-44987254BE75}"/>
              </a:ext>
            </a:extLst>
          </p:cNvPr>
          <p:cNvSpPr/>
          <p:nvPr/>
        </p:nvSpPr>
        <p:spPr>
          <a:xfrm>
            <a:off x="9099177" y="5002306"/>
            <a:ext cx="609600" cy="564776"/>
          </a:xfrm>
          <a:prstGeom prst="hexag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58079251"/>
      </p:ext>
    </p:extLst>
  </p:cSld>
  <p:clrMapOvr>
    <a:masterClrMapping/>
  </p:clrMapOvr>
  <p:transition spd="med">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26" presetClass="emph" presetSubtype="0" fill="hold" nodeType="withEffect">
                                  <p:stCondLst>
                                    <p:cond delay="0"/>
                                  </p:stCondLst>
                                  <p:childTnLst>
                                    <p:animEffect transition="out" filter="fade">
                                      <p:cBhvr>
                                        <p:cTn id="12" dur="500" tmFilter="0, 0; .2, .5; .8, .5; 1, 0"/>
                                        <p:tgtEl>
                                          <p:spTgt spid="20">
                                            <p:txEl>
                                              <p:pRg st="0" end="0"/>
                                            </p:txEl>
                                          </p:spTgt>
                                        </p:tgtEl>
                                      </p:cBhvr>
                                    </p:animEffect>
                                    <p:animScale>
                                      <p:cBhvr>
                                        <p:cTn id="13" dur="250" autoRev="1" fill="hold"/>
                                        <p:tgtEl>
                                          <p:spTgt spid="20">
                                            <p:txEl>
                                              <p:pRg st="0" end="0"/>
                                            </p:txEl>
                                          </p:spTgt>
                                        </p:tgtEl>
                                      </p:cBhvr>
                                      <p:by x="105000" y="105000"/>
                                    </p:animScale>
                                  </p:childTnLst>
                                </p:cTn>
                              </p:par>
                              <p:par>
                                <p:cTn id="14" presetID="26" presetClass="emph" presetSubtype="0" fill="hold" nodeType="withEffect">
                                  <p:stCondLst>
                                    <p:cond delay="0"/>
                                  </p:stCondLst>
                                  <p:childTnLst>
                                    <p:animEffect transition="out" filter="fade">
                                      <p:cBhvr>
                                        <p:cTn id="15" dur="500" tmFilter="0, 0; .2, .5; .8, .5; 1, 0"/>
                                        <p:tgtEl>
                                          <p:spTgt spid="20">
                                            <p:txEl>
                                              <p:pRg st="1" end="1"/>
                                            </p:txEl>
                                          </p:spTgt>
                                        </p:tgtEl>
                                      </p:cBhvr>
                                    </p:animEffect>
                                    <p:animScale>
                                      <p:cBhvr>
                                        <p:cTn id="16" dur="250" autoRev="1" fill="hold"/>
                                        <p:tgtEl>
                                          <p:spTgt spid="20">
                                            <p:txEl>
                                              <p:pRg st="1" end="1"/>
                                            </p:txEl>
                                          </p:spTgt>
                                        </p:tgtEl>
                                      </p:cBhvr>
                                      <p:by x="105000" y="105000"/>
                                    </p:animScale>
                                  </p:childTnLst>
                                </p:cTn>
                              </p:par>
                              <p:par>
                                <p:cTn id="17" presetID="26" presetClass="emph" presetSubtype="0" fill="hold" nodeType="withEffect">
                                  <p:stCondLst>
                                    <p:cond delay="0"/>
                                  </p:stCondLst>
                                  <p:childTnLst>
                                    <p:animEffect transition="out" filter="fade">
                                      <p:cBhvr>
                                        <p:cTn id="18" dur="500" tmFilter="0, 0; .2, .5; .8, .5; 1, 0"/>
                                        <p:tgtEl>
                                          <p:spTgt spid="20">
                                            <p:txEl>
                                              <p:pRg st="2" end="2"/>
                                            </p:txEl>
                                          </p:spTgt>
                                        </p:tgtEl>
                                      </p:cBhvr>
                                    </p:animEffect>
                                    <p:animScale>
                                      <p:cBhvr>
                                        <p:cTn id="19" dur="250" autoRev="1" fill="hold"/>
                                        <p:tgtEl>
                                          <p:spTgt spid="20">
                                            <p:txEl>
                                              <p:pRg st="2" end="2"/>
                                            </p:txEl>
                                          </p:spTgt>
                                        </p:tgtEl>
                                      </p:cBhvr>
                                      <p:by x="105000" y="105000"/>
                                    </p:animScale>
                                  </p:childTnLst>
                                </p:cTn>
                              </p:par>
                              <p:par>
                                <p:cTn id="20" presetID="26" presetClass="emph" presetSubtype="0" fill="hold" nodeType="withEffect">
                                  <p:stCondLst>
                                    <p:cond delay="0"/>
                                  </p:stCondLst>
                                  <p:childTnLst>
                                    <p:animEffect transition="out" filter="fade">
                                      <p:cBhvr>
                                        <p:cTn id="21" dur="500" tmFilter="0, 0; .2, .5; .8, .5; 1, 0"/>
                                        <p:tgtEl>
                                          <p:spTgt spid="20">
                                            <p:txEl>
                                              <p:pRg st="3" end="3"/>
                                            </p:txEl>
                                          </p:spTgt>
                                        </p:tgtEl>
                                      </p:cBhvr>
                                    </p:animEffect>
                                    <p:animScale>
                                      <p:cBhvr>
                                        <p:cTn id="22" dur="250" autoRev="1" fill="hold"/>
                                        <p:tgtEl>
                                          <p:spTgt spid="20">
                                            <p:txEl>
                                              <p:pRg st="3" end="3"/>
                                            </p:txEl>
                                          </p:spTgt>
                                        </p:tgtEl>
                                      </p:cBhvr>
                                      <p:by x="105000" y="105000"/>
                                    </p:animScale>
                                  </p:childTnLst>
                                </p:cTn>
                              </p:par>
                              <p:par>
                                <p:cTn id="23" presetID="26" presetClass="emph" presetSubtype="0" fill="hold" nodeType="withEffect">
                                  <p:stCondLst>
                                    <p:cond delay="0"/>
                                  </p:stCondLst>
                                  <p:childTnLst>
                                    <p:animEffect transition="out" filter="fade">
                                      <p:cBhvr>
                                        <p:cTn id="24" dur="500" tmFilter="0, 0; .2, .5; .8, .5; 1, 0"/>
                                        <p:tgtEl>
                                          <p:spTgt spid="20">
                                            <p:txEl>
                                              <p:pRg st="4" end="4"/>
                                            </p:txEl>
                                          </p:spTgt>
                                        </p:tgtEl>
                                      </p:cBhvr>
                                    </p:animEffect>
                                    <p:animScale>
                                      <p:cBhvr>
                                        <p:cTn id="25" dur="250" autoRev="1" fill="hold"/>
                                        <p:tgtEl>
                                          <p:spTgt spid="20">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D8D4095-F9F9-BD7E-4730-4CC29E5D8B74}"/>
              </a:ext>
            </a:extLst>
          </p:cNvPr>
          <p:cNvSpPr/>
          <p:nvPr/>
        </p:nvSpPr>
        <p:spPr>
          <a:xfrm rot="16200000">
            <a:off x="6472282" y="1093518"/>
            <a:ext cx="5760000" cy="5760000"/>
          </a:xfrm>
          <a:prstGeom prst="rect">
            <a:avLst/>
          </a:prstGeom>
          <a:blipFill dpi="0" rotWithShape="1">
            <a:blip r:embed="rId3">
              <a:alphaModFix amt="10000"/>
              <a:biLevel thresh="7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Placeholder 7">
            <a:extLst>
              <a:ext uri="{FF2B5EF4-FFF2-40B4-BE49-F238E27FC236}">
                <a16:creationId xmlns:a16="http://schemas.microsoft.com/office/drawing/2014/main" id="{9E20115F-3DC6-8838-6D97-4E7C709164B4}"/>
              </a:ext>
            </a:extLst>
          </p:cNvPr>
          <p:cNvPicPr>
            <a:picLocks noGrp="1" noChangeAspect="1"/>
          </p:cNvPicPr>
          <p:nvPr>
            <p:ph type="pic" sz="quarter" idx="51"/>
          </p:nvPr>
        </p:nvPicPr>
        <p:blipFill>
          <a:blip r:embed="rId4"/>
          <a:srcRect l="29409" r="29409"/>
          <a:stretch/>
        </p:blipFill>
        <p:spPr>
          <a:xfrm>
            <a:off x="0" y="0"/>
            <a:ext cx="6446838" cy="6858000"/>
          </a:xfrm>
          <a:blipFill>
            <a:blip r:embed="rId5"/>
            <a:stretch>
              <a:fillRect/>
            </a:stretch>
          </a:blipFill>
        </p:spPr>
      </p:pic>
      <p:sp>
        <p:nvSpPr>
          <p:cNvPr id="2" name="Title 1">
            <a:extLst>
              <a:ext uri="{FF2B5EF4-FFF2-40B4-BE49-F238E27FC236}">
                <a16:creationId xmlns:a16="http://schemas.microsoft.com/office/drawing/2014/main" id="{E9A946D3-00FB-A986-7851-17F9E4CED3C8}"/>
              </a:ext>
            </a:extLst>
          </p:cNvPr>
          <p:cNvSpPr>
            <a:spLocks noGrp="1"/>
          </p:cNvSpPr>
          <p:nvPr>
            <p:ph type="title"/>
          </p:nvPr>
        </p:nvSpPr>
        <p:spPr>
          <a:xfrm>
            <a:off x="6853224" y="274955"/>
            <a:ext cx="4998117" cy="1195257"/>
          </a:xfrm>
        </p:spPr>
        <p:txBody>
          <a:bodyPr/>
          <a:lstStyle/>
          <a:p>
            <a:r>
              <a:rPr lang="en-US" sz="3200" i="1" dirty="0">
                <a:solidFill>
                  <a:srgbClr val="864A04"/>
                </a:solidFill>
                <a:effectLst>
                  <a:outerShdw blurRad="38100" dist="38100" dir="2700000" algn="tl">
                    <a:srgbClr val="000000">
                      <a:alpha val="43137"/>
                    </a:srgbClr>
                  </a:outerShdw>
                </a:effectLst>
                <a:ea typeface="+mn-ea"/>
                <a:cs typeface="+mn-cs"/>
              </a:rPr>
              <a:t>Process Heating for 3M Company </a:t>
            </a:r>
            <a:endParaRPr lang="en-IN" sz="3200" dirty="0"/>
          </a:p>
        </p:txBody>
      </p:sp>
      <p:sp>
        <p:nvSpPr>
          <p:cNvPr id="5" name="Hexagon 4">
            <a:extLst>
              <a:ext uri="{FF2B5EF4-FFF2-40B4-BE49-F238E27FC236}">
                <a16:creationId xmlns:a16="http://schemas.microsoft.com/office/drawing/2014/main" id="{BC73FC08-A5E2-F42E-04EB-37E89FEE2D79}"/>
              </a:ext>
            </a:extLst>
          </p:cNvPr>
          <p:cNvSpPr/>
          <p:nvPr/>
        </p:nvSpPr>
        <p:spPr>
          <a:xfrm rot="5400000">
            <a:off x="-65865" y="340817"/>
            <a:ext cx="6578565" cy="6446839"/>
          </a:xfrm>
          <a:prstGeom prst="hexagon">
            <a:avLst/>
          </a:prstGeom>
          <a:blipFill dpi="0" rotWithShape="1">
            <a:blip r:embed="rId6"/>
            <a:srcRect/>
            <a:stretch>
              <a:fillRect l="14000" t="-9000" r="15000" b="-9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261B0061-B2F4-F31D-CA38-31A92AB72206}"/>
              </a:ext>
            </a:extLst>
          </p:cNvPr>
          <p:cNvSpPr>
            <a:spLocks noGrp="1"/>
          </p:cNvSpPr>
          <p:nvPr>
            <p:ph type="body" sz="quarter" idx="28"/>
          </p:nvPr>
        </p:nvSpPr>
        <p:spPr>
          <a:xfrm>
            <a:off x="6849034" y="1389528"/>
            <a:ext cx="5163671" cy="5271247"/>
          </a:xfrm>
        </p:spPr>
        <p:txBody>
          <a:bodyPr/>
          <a:lstStyle/>
          <a:p>
            <a:pPr marL="285750" indent="-285750">
              <a:buFont typeface="Courier New" panose="02070309020205020404" pitchFamily="49" charset="0"/>
              <a:buChar char="o"/>
            </a:pPr>
            <a:r>
              <a:rPr lang="en-US" sz="2200" dirty="0">
                <a:solidFill>
                  <a:srgbClr val="000000"/>
                </a:solidFill>
              </a:rPr>
              <a:t>The Sum total of process heating for the 3M COMPANY is 22,251 units. </a:t>
            </a:r>
          </a:p>
          <a:p>
            <a:pPr marL="285750" indent="-285750">
              <a:buFont typeface="Courier New" panose="02070309020205020404" pitchFamily="49" charset="0"/>
              <a:buChar char="o"/>
            </a:pPr>
            <a:r>
              <a:rPr lang="en-US" sz="2200" dirty="0">
                <a:solidFill>
                  <a:srgbClr val="000000"/>
                </a:solidFill>
              </a:rPr>
              <a:t>Of the 5747 different facilities, 3M Company ranks at 208(904) in Process heating units consumed. </a:t>
            </a:r>
          </a:p>
          <a:p>
            <a:pPr marL="285750" indent="-285750">
              <a:buFont typeface="Courier New" panose="02070309020205020404" pitchFamily="49" charset="0"/>
              <a:buChar char="o"/>
            </a:pPr>
            <a:r>
              <a:rPr lang="en-US" sz="2200" dirty="0">
                <a:solidFill>
                  <a:srgbClr val="000000"/>
                </a:solidFill>
              </a:rPr>
              <a:t>MOTIVA ENTERPRISES LLC Facility makes use of maximum Process heating with 9528387 units.</a:t>
            </a:r>
          </a:p>
          <a:p>
            <a:pPr marL="285750" indent="-285750">
              <a:buFont typeface="Courier New" panose="02070309020205020404" pitchFamily="49" charset="0"/>
              <a:buChar char="o"/>
            </a:pPr>
            <a:r>
              <a:rPr lang="en-US" sz="2200" dirty="0">
                <a:solidFill>
                  <a:srgbClr val="000000"/>
                </a:solidFill>
              </a:rPr>
              <a:t>Of the 27,90,98,909 Total units, 3M Company % Share is at .0081% whereas MOTIVA ENTERPRISES LLC  is at 3.4497%.</a:t>
            </a:r>
          </a:p>
          <a:p>
            <a:pPr marL="285750" indent="-285750">
              <a:buFont typeface="Courier New" panose="02070309020205020404" pitchFamily="49" charset="0"/>
              <a:buChar char="o"/>
            </a:pPr>
            <a:r>
              <a:rPr lang="en-US" sz="2200" dirty="0">
                <a:solidFill>
                  <a:srgbClr val="000000"/>
                </a:solidFill>
              </a:rPr>
              <a:t>3651 facilities does not make use of Process heating</a:t>
            </a:r>
            <a:endParaRPr lang="en-IN" sz="2200" dirty="0">
              <a:solidFill>
                <a:srgbClr val="000000"/>
              </a:solidFill>
            </a:endParaRPr>
          </a:p>
        </p:txBody>
      </p:sp>
      <p:sp>
        <p:nvSpPr>
          <p:cNvPr id="9" name="Hexagon 8">
            <a:extLst>
              <a:ext uri="{FF2B5EF4-FFF2-40B4-BE49-F238E27FC236}">
                <a16:creationId xmlns:a16="http://schemas.microsoft.com/office/drawing/2014/main" id="{C4BFBACA-8C11-B437-F214-1B1FD23AE353}"/>
              </a:ext>
            </a:extLst>
          </p:cNvPr>
          <p:cNvSpPr/>
          <p:nvPr/>
        </p:nvSpPr>
        <p:spPr>
          <a:xfrm rot="12080250">
            <a:off x="5137992" y="5260752"/>
            <a:ext cx="1685364" cy="1479176"/>
          </a:xfrm>
          <a:prstGeom prst="hexag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060663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27" presetClass="emph" presetSubtype="0" fill="remove" nodeType="withEffect">
                                  <p:stCondLst>
                                    <p:cond delay="0"/>
                                  </p:stCondLst>
                                  <p:childTnLst>
                                    <p:animClr clrSpc="rgb" dir="cw">
                                      <p:cBhvr override="childStyle">
                                        <p:cTn id="11" dur="250" autoRev="1" fill="remove"/>
                                        <p:tgtEl>
                                          <p:spTgt spid="3">
                                            <p:txEl>
                                              <p:pRg st="0" end="0"/>
                                            </p:txEl>
                                          </p:spTgt>
                                        </p:tgtEl>
                                        <p:attrNameLst>
                                          <p:attrName>style.color</p:attrName>
                                        </p:attrNameLst>
                                      </p:cBhvr>
                                      <p:to>
                                        <a:schemeClr val="bg1"/>
                                      </p:to>
                                    </p:animClr>
                                    <p:animClr clrSpc="rgb" dir="cw">
                                      <p:cBhvr>
                                        <p:cTn id="12" dur="250" autoRev="1" fill="remove"/>
                                        <p:tgtEl>
                                          <p:spTgt spid="3">
                                            <p:txEl>
                                              <p:pRg st="0" end="0"/>
                                            </p:txEl>
                                          </p:spTgt>
                                        </p:tgtEl>
                                        <p:attrNameLst>
                                          <p:attrName>fillcolor</p:attrName>
                                        </p:attrNameLst>
                                      </p:cBhvr>
                                      <p:to>
                                        <a:schemeClr val="bg1"/>
                                      </p:to>
                                    </p:animClr>
                                    <p:set>
                                      <p:cBhvr>
                                        <p:cTn id="13" dur="250" autoRev="1" fill="remove"/>
                                        <p:tgtEl>
                                          <p:spTgt spid="3">
                                            <p:txEl>
                                              <p:pRg st="0" end="0"/>
                                            </p:txEl>
                                          </p:spTgt>
                                        </p:tgtEl>
                                        <p:attrNameLst>
                                          <p:attrName>fill.type</p:attrName>
                                        </p:attrNameLst>
                                      </p:cBhvr>
                                      <p:to>
                                        <p:strVal val="solid"/>
                                      </p:to>
                                    </p:set>
                                    <p:set>
                                      <p:cBhvr>
                                        <p:cTn id="14" dur="250" autoRev="1" fill="remove"/>
                                        <p:tgtEl>
                                          <p:spTgt spid="3">
                                            <p:txEl>
                                              <p:pRg st="0" end="0"/>
                                            </p:txEl>
                                          </p:spTgt>
                                        </p:tgtEl>
                                        <p:attrNameLst>
                                          <p:attrName>fill.on</p:attrName>
                                        </p:attrNameLst>
                                      </p:cBhvr>
                                      <p:to>
                                        <p:strVal val="true"/>
                                      </p:to>
                                    </p:set>
                                  </p:childTnLst>
                                </p:cTn>
                              </p:par>
                              <p:par>
                                <p:cTn id="15" presetID="27" presetClass="emph" presetSubtype="0" fill="remove" nodeType="withEffect">
                                  <p:stCondLst>
                                    <p:cond delay="0"/>
                                  </p:stCondLst>
                                  <p:childTnLst>
                                    <p:animClr clrSpc="rgb" dir="cw">
                                      <p:cBhvr override="childStyle">
                                        <p:cTn id="16" dur="250" autoRev="1" fill="remove"/>
                                        <p:tgtEl>
                                          <p:spTgt spid="3">
                                            <p:txEl>
                                              <p:pRg st="1" end="1"/>
                                            </p:txEl>
                                          </p:spTgt>
                                        </p:tgtEl>
                                        <p:attrNameLst>
                                          <p:attrName>style.color</p:attrName>
                                        </p:attrNameLst>
                                      </p:cBhvr>
                                      <p:to>
                                        <a:schemeClr val="bg1"/>
                                      </p:to>
                                    </p:animClr>
                                    <p:animClr clrSpc="rgb" dir="cw">
                                      <p:cBhvr>
                                        <p:cTn id="17" dur="250" autoRev="1" fill="remove"/>
                                        <p:tgtEl>
                                          <p:spTgt spid="3">
                                            <p:txEl>
                                              <p:pRg st="1" end="1"/>
                                            </p:txEl>
                                          </p:spTgt>
                                        </p:tgtEl>
                                        <p:attrNameLst>
                                          <p:attrName>fillcolor</p:attrName>
                                        </p:attrNameLst>
                                      </p:cBhvr>
                                      <p:to>
                                        <a:schemeClr val="bg1"/>
                                      </p:to>
                                    </p:animClr>
                                    <p:set>
                                      <p:cBhvr>
                                        <p:cTn id="18" dur="250" autoRev="1" fill="remove"/>
                                        <p:tgtEl>
                                          <p:spTgt spid="3">
                                            <p:txEl>
                                              <p:pRg st="1" end="1"/>
                                            </p:txEl>
                                          </p:spTgt>
                                        </p:tgtEl>
                                        <p:attrNameLst>
                                          <p:attrName>fill.type</p:attrName>
                                        </p:attrNameLst>
                                      </p:cBhvr>
                                      <p:to>
                                        <p:strVal val="solid"/>
                                      </p:to>
                                    </p:set>
                                    <p:set>
                                      <p:cBhvr>
                                        <p:cTn id="19" dur="250" autoRev="1" fill="remove"/>
                                        <p:tgtEl>
                                          <p:spTgt spid="3">
                                            <p:txEl>
                                              <p:pRg st="1" end="1"/>
                                            </p:txEl>
                                          </p:spTgt>
                                        </p:tgtEl>
                                        <p:attrNameLst>
                                          <p:attrName>fill.on</p:attrName>
                                        </p:attrNameLst>
                                      </p:cBhvr>
                                      <p:to>
                                        <p:strVal val="true"/>
                                      </p:to>
                                    </p:set>
                                  </p:childTnLst>
                                </p:cTn>
                              </p:par>
                              <p:par>
                                <p:cTn id="20" presetID="27" presetClass="emph" presetSubtype="0" fill="remove" nodeType="withEffect">
                                  <p:stCondLst>
                                    <p:cond delay="0"/>
                                  </p:stCondLst>
                                  <p:childTnLst>
                                    <p:animClr clrSpc="rgb" dir="cw">
                                      <p:cBhvr override="childStyle">
                                        <p:cTn id="21" dur="250" autoRev="1" fill="remove"/>
                                        <p:tgtEl>
                                          <p:spTgt spid="3">
                                            <p:txEl>
                                              <p:pRg st="2" end="2"/>
                                            </p:txEl>
                                          </p:spTgt>
                                        </p:tgtEl>
                                        <p:attrNameLst>
                                          <p:attrName>style.color</p:attrName>
                                        </p:attrNameLst>
                                      </p:cBhvr>
                                      <p:to>
                                        <a:schemeClr val="bg1"/>
                                      </p:to>
                                    </p:animClr>
                                    <p:animClr clrSpc="rgb" dir="cw">
                                      <p:cBhvr>
                                        <p:cTn id="22" dur="250" autoRev="1" fill="remove"/>
                                        <p:tgtEl>
                                          <p:spTgt spid="3">
                                            <p:txEl>
                                              <p:pRg st="2" end="2"/>
                                            </p:txEl>
                                          </p:spTgt>
                                        </p:tgtEl>
                                        <p:attrNameLst>
                                          <p:attrName>fillcolor</p:attrName>
                                        </p:attrNameLst>
                                      </p:cBhvr>
                                      <p:to>
                                        <a:schemeClr val="bg1"/>
                                      </p:to>
                                    </p:animClr>
                                    <p:set>
                                      <p:cBhvr>
                                        <p:cTn id="23" dur="250" autoRev="1" fill="remove"/>
                                        <p:tgtEl>
                                          <p:spTgt spid="3">
                                            <p:txEl>
                                              <p:pRg st="2" end="2"/>
                                            </p:txEl>
                                          </p:spTgt>
                                        </p:tgtEl>
                                        <p:attrNameLst>
                                          <p:attrName>fill.type</p:attrName>
                                        </p:attrNameLst>
                                      </p:cBhvr>
                                      <p:to>
                                        <p:strVal val="solid"/>
                                      </p:to>
                                    </p:set>
                                    <p:set>
                                      <p:cBhvr>
                                        <p:cTn id="24" dur="250" autoRev="1" fill="remove"/>
                                        <p:tgtEl>
                                          <p:spTgt spid="3">
                                            <p:txEl>
                                              <p:pRg st="2" end="2"/>
                                            </p:txEl>
                                          </p:spTgt>
                                        </p:tgtEl>
                                        <p:attrNameLst>
                                          <p:attrName>fill.on</p:attrName>
                                        </p:attrNameLst>
                                      </p:cBhvr>
                                      <p:to>
                                        <p:strVal val="true"/>
                                      </p:to>
                                    </p:set>
                                  </p:childTnLst>
                                </p:cTn>
                              </p:par>
                              <p:par>
                                <p:cTn id="25" presetID="27" presetClass="emph" presetSubtype="0" fill="remove" nodeType="withEffect">
                                  <p:stCondLst>
                                    <p:cond delay="0"/>
                                  </p:stCondLst>
                                  <p:childTnLst>
                                    <p:animClr clrSpc="rgb" dir="cw">
                                      <p:cBhvr override="childStyle">
                                        <p:cTn id="26" dur="250" autoRev="1" fill="remove"/>
                                        <p:tgtEl>
                                          <p:spTgt spid="3">
                                            <p:txEl>
                                              <p:pRg st="3" end="3"/>
                                            </p:txEl>
                                          </p:spTgt>
                                        </p:tgtEl>
                                        <p:attrNameLst>
                                          <p:attrName>style.color</p:attrName>
                                        </p:attrNameLst>
                                      </p:cBhvr>
                                      <p:to>
                                        <a:schemeClr val="bg1"/>
                                      </p:to>
                                    </p:animClr>
                                    <p:animClr clrSpc="rgb" dir="cw">
                                      <p:cBhvr>
                                        <p:cTn id="27" dur="250" autoRev="1" fill="remove"/>
                                        <p:tgtEl>
                                          <p:spTgt spid="3">
                                            <p:txEl>
                                              <p:pRg st="3" end="3"/>
                                            </p:txEl>
                                          </p:spTgt>
                                        </p:tgtEl>
                                        <p:attrNameLst>
                                          <p:attrName>fillcolor</p:attrName>
                                        </p:attrNameLst>
                                      </p:cBhvr>
                                      <p:to>
                                        <a:schemeClr val="bg1"/>
                                      </p:to>
                                    </p:animClr>
                                    <p:set>
                                      <p:cBhvr>
                                        <p:cTn id="28" dur="250" autoRev="1" fill="remove"/>
                                        <p:tgtEl>
                                          <p:spTgt spid="3">
                                            <p:txEl>
                                              <p:pRg st="3" end="3"/>
                                            </p:txEl>
                                          </p:spTgt>
                                        </p:tgtEl>
                                        <p:attrNameLst>
                                          <p:attrName>fill.type</p:attrName>
                                        </p:attrNameLst>
                                      </p:cBhvr>
                                      <p:to>
                                        <p:strVal val="solid"/>
                                      </p:to>
                                    </p:set>
                                    <p:set>
                                      <p:cBhvr>
                                        <p:cTn id="29" dur="250" autoRev="1" fill="remove"/>
                                        <p:tgtEl>
                                          <p:spTgt spid="3">
                                            <p:txEl>
                                              <p:pRg st="3" end="3"/>
                                            </p:txEl>
                                          </p:spTgt>
                                        </p:tgtEl>
                                        <p:attrNameLst>
                                          <p:attrName>fill.on</p:attrName>
                                        </p:attrNameLst>
                                      </p:cBhvr>
                                      <p:to>
                                        <p:strVal val="true"/>
                                      </p:to>
                                    </p:set>
                                  </p:childTnLst>
                                </p:cTn>
                              </p:par>
                              <p:par>
                                <p:cTn id="30" presetID="27" presetClass="emph" presetSubtype="0" fill="remove" nodeType="withEffect">
                                  <p:stCondLst>
                                    <p:cond delay="0"/>
                                  </p:stCondLst>
                                  <p:childTnLst>
                                    <p:animClr clrSpc="rgb" dir="cw">
                                      <p:cBhvr override="childStyle">
                                        <p:cTn id="31" dur="250" autoRev="1" fill="remove"/>
                                        <p:tgtEl>
                                          <p:spTgt spid="3">
                                            <p:txEl>
                                              <p:pRg st="4" end="4"/>
                                            </p:txEl>
                                          </p:spTgt>
                                        </p:tgtEl>
                                        <p:attrNameLst>
                                          <p:attrName>style.color</p:attrName>
                                        </p:attrNameLst>
                                      </p:cBhvr>
                                      <p:to>
                                        <a:schemeClr val="bg1"/>
                                      </p:to>
                                    </p:animClr>
                                    <p:animClr clrSpc="rgb" dir="cw">
                                      <p:cBhvr>
                                        <p:cTn id="32" dur="250" autoRev="1" fill="remove"/>
                                        <p:tgtEl>
                                          <p:spTgt spid="3">
                                            <p:txEl>
                                              <p:pRg st="4" end="4"/>
                                            </p:txEl>
                                          </p:spTgt>
                                        </p:tgtEl>
                                        <p:attrNameLst>
                                          <p:attrName>fillcolor</p:attrName>
                                        </p:attrNameLst>
                                      </p:cBhvr>
                                      <p:to>
                                        <a:schemeClr val="bg1"/>
                                      </p:to>
                                    </p:animClr>
                                    <p:set>
                                      <p:cBhvr>
                                        <p:cTn id="33" dur="250" autoRev="1" fill="remove"/>
                                        <p:tgtEl>
                                          <p:spTgt spid="3">
                                            <p:txEl>
                                              <p:pRg st="4" end="4"/>
                                            </p:txEl>
                                          </p:spTgt>
                                        </p:tgtEl>
                                        <p:attrNameLst>
                                          <p:attrName>fill.type</p:attrName>
                                        </p:attrNameLst>
                                      </p:cBhvr>
                                      <p:to>
                                        <p:strVal val="solid"/>
                                      </p:to>
                                    </p:set>
                                    <p:set>
                                      <p:cBhvr>
                                        <p:cTn id="34" dur="250" autoRev="1" fill="remove"/>
                                        <p:tgtEl>
                                          <p:spTgt spid="3">
                                            <p:txEl>
                                              <p:pRg st="4" end="4"/>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573DDDC6-3ED6-2082-4FA4-0901C4DF8592}"/>
              </a:ext>
            </a:extLst>
          </p:cNvPr>
          <p:cNvSpPr/>
          <p:nvPr/>
        </p:nvSpPr>
        <p:spPr>
          <a:xfrm rot="5400000">
            <a:off x="6924215" y="451698"/>
            <a:ext cx="5186410" cy="4865063"/>
          </a:xfrm>
          <a:prstGeom prst="hexagon">
            <a:avLst/>
          </a:prstGeom>
          <a:blipFill dpi="0" rotWithShape="0">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8128647A-36FB-249A-30FF-7A88B272AF7B}"/>
              </a:ext>
            </a:extLst>
          </p:cNvPr>
          <p:cNvPicPr>
            <a:picLocks noChangeAspect="1"/>
          </p:cNvPicPr>
          <p:nvPr/>
        </p:nvPicPr>
        <p:blipFill>
          <a:blip r:embed="rId4"/>
          <a:srcRect/>
          <a:stretch/>
        </p:blipFill>
        <p:spPr>
          <a:xfrm>
            <a:off x="7084887" y="1686810"/>
            <a:ext cx="4865063" cy="2410022"/>
          </a:xfrm>
          <a:prstGeom prst="rect">
            <a:avLst/>
          </a:prstGeom>
        </p:spPr>
      </p:pic>
      <p:sp>
        <p:nvSpPr>
          <p:cNvPr id="3" name="Rectangle 2">
            <a:extLst>
              <a:ext uri="{FF2B5EF4-FFF2-40B4-BE49-F238E27FC236}">
                <a16:creationId xmlns:a16="http://schemas.microsoft.com/office/drawing/2014/main" id="{09F70810-7AE8-CAF9-2D52-E61A6791C360}"/>
              </a:ext>
            </a:extLst>
          </p:cNvPr>
          <p:cNvSpPr/>
          <p:nvPr/>
        </p:nvSpPr>
        <p:spPr>
          <a:xfrm rot="16200000">
            <a:off x="-72264" y="1098000"/>
            <a:ext cx="5760000" cy="5760000"/>
          </a:xfrm>
          <a:prstGeom prst="rect">
            <a:avLst/>
          </a:prstGeom>
          <a:blipFill dpi="0" rotWithShape="1">
            <a:blip r:embed="rId5">
              <a:alphaModFix amt="10000"/>
              <a:biLevel thresh="7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409850" y="1352602"/>
            <a:ext cx="5730974" cy="5424716"/>
          </a:xfrm>
        </p:spPr>
        <p:txBody>
          <a:bodyPr/>
          <a:lstStyle/>
          <a:p>
            <a:pPr marL="285750" indent="-285750">
              <a:buFont typeface="Courier New" panose="02070309020205020404" pitchFamily="49" charset="0"/>
              <a:buChar char="o"/>
            </a:pPr>
            <a:r>
              <a:rPr lang="en-US" sz="2400" dirty="0">
                <a:solidFill>
                  <a:srgbClr val="000000"/>
                </a:solidFill>
              </a:rPr>
              <a:t>We are comparing unit name trend of 5 different years with GWht_TOTAL from 1950 to 2022 .</a:t>
            </a:r>
          </a:p>
          <a:p>
            <a:pPr marL="285750" indent="-285750">
              <a:buFont typeface="Courier New" panose="02070309020205020404" pitchFamily="49" charset="0"/>
              <a:buChar char="o"/>
            </a:pPr>
            <a:r>
              <a:rPr lang="en-US" sz="2400" dirty="0">
                <a:solidFill>
                  <a:srgbClr val="000000"/>
                </a:solidFill>
              </a:rPr>
              <a:t>Where we can see 0% share in 07-06-2022 and lowest value is 0.10% in 01-02-2022kickstart value is 4.06% which is in 1950 and the Highest is 81.55% 08-2022.</a:t>
            </a:r>
          </a:p>
          <a:p>
            <a:pPr marL="285750" indent="-285750">
              <a:buFont typeface="Courier New" panose="02070309020205020404" pitchFamily="49" charset="0"/>
              <a:buChar char="o"/>
            </a:pPr>
            <a:r>
              <a:rPr lang="en-US" sz="2400" dirty="0">
                <a:solidFill>
                  <a:srgbClr val="000000"/>
                </a:solidFill>
              </a:rPr>
              <a:t>We also compared this trend with machine drive where we can see 10,310 in the year 1981 less value is 2,513 in 1950 and latest 2022 value is 10,051 which is comparatively almost near to 1981 value.</a:t>
            </a:r>
          </a:p>
        </p:txBody>
      </p:sp>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517427" y="291024"/>
            <a:ext cx="5454748" cy="899602"/>
          </a:xfrm>
        </p:spPr>
        <p:txBody>
          <a:bodyPr/>
          <a:lstStyle/>
          <a:p>
            <a:r>
              <a:rPr lang="en-US" sz="3200" i="1" dirty="0">
                <a:solidFill>
                  <a:srgbClr val="864A04"/>
                </a:solidFill>
                <a:effectLst>
                  <a:outerShdw blurRad="38100" dist="38100" dir="2700000" algn="tl">
                    <a:srgbClr val="000000">
                      <a:alpha val="43137"/>
                    </a:srgbClr>
                  </a:outerShdw>
                </a:effectLst>
                <a:ea typeface="+mn-ea"/>
                <a:cs typeface="+mn-cs"/>
              </a:rPr>
              <a:t>Unit Name Trend (1950-2022) Vs GWht_TOTAL</a:t>
            </a:r>
            <a:br>
              <a:rPr lang="en-US" sz="4400" dirty="0"/>
            </a:br>
            <a:endParaRPr lang="en-US" dirty="0"/>
          </a:p>
        </p:txBody>
      </p:sp>
      <p:sp>
        <p:nvSpPr>
          <p:cNvPr id="9" name="Hexagon 8">
            <a:extLst>
              <a:ext uri="{FF2B5EF4-FFF2-40B4-BE49-F238E27FC236}">
                <a16:creationId xmlns:a16="http://schemas.microsoft.com/office/drawing/2014/main" id="{6AD993A5-4328-BE9A-BB2A-556C3A366D5E}"/>
              </a:ext>
            </a:extLst>
          </p:cNvPr>
          <p:cNvSpPr/>
          <p:nvPr/>
        </p:nvSpPr>
        <p:spPr>
          <a:xfrm rot="5400000">
            <a:off x="10015365" y="4259561"/>
            <a:ext cx="1595438" cy="1592420"/>
          </a:xfrm>
          <a:prstGeom prst="hexagon">
            <a:avLst/>
          </a:prstGeom>
          <a:solidFill>
            <a:schemeClr val="bg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70A2A22E-202F-B635-CA77-BD4E60E2DA67}"/>
              </a:ext>
            </a:extLst>
          </p:cNvPr>
          <p:cNvPicPr>
            <a:picLocks noChangeAspect="1"/>
          </p:cNvPicPr>
          <p:nvPr/>
        </p:nvPicPr>
        <p:blipFill>
          <a:blip r:embed="rId6"/>
          <a:stretch>
            <a:fillRect/>
          </a:stretch>
        </p:blipFill>
        <p:spPr>
          <a:xfrm>
            <a:off x="9014726" y="570824"/>
            <a:ext cx="1007815" cy="547455"/>
          </a:xfrm>
          <a:prstGeom prst="rect">
            <a:avLst/>
          </a:prstGeom>
        </p:spPr>
      </p:pic>
      <p:sp>
        <p:nvSpPr>
          <p:cNvPr id="4" name="Hexagon 3">
            <a:extLst>
              <a:ext uri="{FF2B5EF4-FFF2-40B4-BE49-F238E27FC236}">
                <a16:creationId xmlns:a16="http://schemas.microsoft.com/office/drawing/2014/main" id="{7B011AE8-CA34-0489-A507-504D9219F631}"/>
              </a:ext>
            </a:extLst>
          </p:cNvPr>
          <p:cNvSpPr/>
          <p:nvPr/>
        </p:nvSpPr>
        <p:spPr>
          <a:xfrm rot="2039271">
            <a:off x="9469833" y="5648955"/>
            <a:ext cx="868103" cy="762000"/>
          </a:xfrm>
          <a:prstGeom prst="hexagon">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5753338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par>
                                <p:cTn id="8" presetID="21" presetClass="entr" presetSubtype="2" fill="hold" nodeType="withEffect">
                                  <p:stCondLst>
                                    <p:cond delay="0"/>
                                  </p:stCondLst>
                                  <p:childTnLst>
                                    <p:set>
                                      <p:cBhvr>
                                        <p:cTn id="9" dur="1" fill="hold">
                                          <p:stCondLst>
                                            <p:cond delay="0"/>
                                          </p:stCondLst>
                                        </p:cTn>
                                        <p:tgtEl>
                                          <p:spTgt spid="29">
                                            <p:txEl>
                                              <p:pRg st="0" end="0"/>
                                            </p:txEl>
                                          </p:spTgt>
                                        </p:tgtEl>
                                        <p:attrNameLst>
                                          <p:attrName>style.visibility</p:attrName>
                                        </p:attrNameLst>
                                      </p:cBhvr>
                                      <p:to>
                                        <p:strVal val="visible"/>
                                      </p:to>
                                    </p:set>
                                    <p:animEffect transition="in" filter="wheel(2)">
                                      <p:cBhvr>
                                        <p:cTn id="10" dur="500"/>
                                        <p:tgtEl>
                                          <p:spTgt spid="29">
                                            <p:txEl>
                                              <p:pRg st="0" end="0"/>
                                            </p:txEl>
                                          </p:spTgt>
                                        </p:tgtEl>
                                      </p:cBhvr>
                                    </p:animEffect>
                                  </p:childTnLst>
                                </p:cTn>
                              </p:par>
                              <p:par>
                                <p:cTn id="11" presetID="21" presetClass="entr" presetSubtype="2" fill="hold" nodeType="withEffect">
                                  <p:stCondLst>
                                    <p:cond delay="0"/>
                                  </p:stCondLst>
                                  <p:childTnLst>
                                    <p:set>
                                      <p:cBhvr>
                                        <p:cTn id="12" dur="1" fill="hold">
                                          <p:stCondLst>
                                            <p:cond delay="0"/>
                                          </p:stCondLst>
                                        </p:cTn>
                                        <p:tgtEl>
                                          <p:spTgt spid="29">
                                            <p:txEl>
                                              <p:pRg st="1" end="1"/>
                                            </p:txEl>
                                          </p:spTgt>
                                        </p:tgtEl>
                                        <p:attrNameLst>
                                          <p:attrName>style.visibility</p:attrName>
                                        </p:attrNameLst>
                                      </p:cBhvr>
                                      <p:to>
                                        <p:strVal val="visible"/>
                                      </p:to>
                                    </p:set>
                                    <p:animEffect transition="in" filter="wheel(2)">
                                      <p:cBhvr>
                                        <p:cTn id="13" dur="500"/>
                                        <p:tgtEl>
                                          <p:spTgt spid="29">
                                            <p:txEl>
                                              <p:pRg st="1" end="1"/>
                                            </p:txEl>
                                          </p:spTgt>
                                        </p:tgtEl>
                                      </p:cBhvr>
                                    </p:animEffect>
                                  </p:childTnLst>
                                </p:cTn>
                              </p:par>
                              <p:par>
                                <p:cTn id="14" presetID="21" presetClass="entr" presetSubtype="2" fill="hold" nodeType="withEffect">
                                  <p:stCondLst>
                                    <p:cond delay="0"/>
                                  </p:stCondLst>
                                  <p:childTnLst>
                                    <p:set>
                                      <p:cBhvr>
                                        <p:cTn id="15" dur="1" fill="hold">
                                          <p:stCondLst>
                                            <p:cond delay="0"/>
                                          </p:stCondLst>
                                        </p:cTn>
                                        <p:tgtEl>
                                          <p:spTgt spid="29">
                                            <p:txEl>
                                              <p:pRg st="2" end="2"/>
                                            </p:txEl>
                                          </p:spTgt>
                                        </p:tgtEl>
                                        <p:attrNameLst>
                                          <p:attrName>style.visibility</p:attrName>
                                        </p:attrNameLst>
                                      </p:cBhvr>
                                      <p:to>
                                        <p:strVal val="visible"/>
                                      </p:to>
                                    </p:set>
                                    <p:animEffect transition="in" filter="wheel(2)">
                                      <p:cBhvr>
                                        <p:cTn id="16" dur="500"/>
                                        <p:tgtEl>
                                          <p:spTgt spid="2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a:blip r:embed="rId4"/>
          <a:srcRect l="13080" r="13080"/>
          <a:stretch/>
        </p:blipFill>
        <p:spPr>
          <a:xfrm>
            <a:off x="5736657" y="-8875"/>
            <a:ext cx="6446999" cy="6858000"/>
          </a:xfrm>
          <a:noFill/>
        </p:spPr>
      </p:pic>
      <p:sp>
        <p:nvSpPr>
          <p:cNvPr id="2" name="Rectangle 1">
            <a:extLst>
              <a:ext uri="{FF2B5EF4-FFF2-40B4-BE49-F238E27FC236}">
                <a16:creationId xmlns:a16="http://schemas.microsoft.com/office/drawing/2014/main" id="{748E9693-3869-6999-D68E-EDB7EBA86CE5}"/>
              </a:ext>
            </a:extLst>
          </p:cNvPr>
          <p:cNvSpPr/>
          <p:nvPr/>
        </p:nvSpPr>
        <p:spPr>
          <a:xfrm rot="16200000">
            <a:off x="-14999" y="1098000"/>
            <a:ext cx="5760000" cy="5760000"/>
          </a:xfrm>
          <a:prstGeom prst="rect">
            <a:avLst/>
          </a:prstGeom>
          <a:blipFill dpi="0" rotWithShape="1">
            <a:blip r:embed="rId5">
              <a:alphaModFix amt="10000"/>
              <a:biLevel thresh="7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75722" y="191650"/>
            <a:ext cx="6262325" cy="1294530"/>
          </a:xfrm>
        </p:spPr>
        <p:txBody>
          <a:bodyPr/>
          <a:lstStyle/>
          <a:p>
            <a:pPr lvl="0">
              <a:lnSpc>
                <a:spcPct val="100000"/>
              </a:lnSpc>
              <a:spcBef>
                <a:spcPts val="0"/>
              </a:spcBef>
            </a:pPr>
            <a:r>
              <a:rPr lang="en-US" sz="3200" i="1" dirty="0">
                <a:solidFill>
                  <a:srgbClr val="864A04"/>
                </a:solidFill>
                <a:effectLst>
                  <a:outerShdw blurRad="38100" dist="38100" dir="2700000" algn="tl">
                    <a:srgbClr val="000000">
                      <a:alpha val="43137"/>
                    </a:srgbClr>
                  </a:outerShdw>
                </a:effectLst>
                <a:ea typeface="+mn-ea"/>
                <a:cs typeface="+mn-cs"/>
              </a:rPr>
              <a:t>    % Share of Direct Uses –Total Non </a:t>
            </a:r>
            <a:br>
              <a:rPr lang="en-US" sz="3200" i="1" dirty="0">
                <a:solidFill>
                  <a:srgbClr val="864A04"/>
                </a:solidFill>
                <a:effectLst>
                  <a:outerShdw blurRad="38100" dist="38100" dir="2700000" algn="tl">
                    <a:srgbClr val="000000">
                      <a:alpha val="43137"/>
                    </a:srgbClr>
                  </a:outerShdw>
                </a:effectLst>
                <a:ea typeface="+mn-ea"/>
                <a:cs typeface="+mn-cs"/>
              </a:rPr>
            </a:br>
            <a:r>
              <a:rPr lang="en-US" sz="3200" i="1" dirty="0">
                <a:solidFill>
                  <a:srgbClr val="864A04"/>
                </a:solidFill>
                <a:effectLst>
                  <a:outerShdw blurRad="38100" dist="38100" dir="2700000" algn="tl">
                    <a:srgbClr val="000000">
                      <a:alpha val="43137"/>
                    </a:srgbClr>
                  </a:outerShdw>
                </a:effectLst>
                <a:ea typeface="+mn-ea"/>
                <a:cs typeface="+mn-cs"/>
              </a:rPr>
              <a:t>    process for each MECS_Region</a:t>
            </a:r>
            <a:endParaRPr lang="en-IN" sz="3200" i="1" dirty="0">
              <a:solidFill>
                <a:prstClr val="white"/>
              </a:solidFill>
              <a:effectLst>
                <a:outerShdw blurRad="38100" dist="38100" dir="2700000" algn="tl">
                  <a:srgbClr val="000000">
                    <a:alpha val="43137"/>
                  </a:srgbClr>
                </a:outerShdw>
              </a:effectLst>
              <a:ea typeface="微软雅黑"/>
              <a:cs typeface="Posterama" panose="020B0504020200020000" pitchFamily="34" charset="0"/>
            </a:endParaRP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4" y="1979628"/>
            <a:ext cx="4725854" cy="4421172"/>
          </a:xfrm>
          <a:ln>
            <a:noFill/>
          </a:ln>
        </p:spPr>
        <p:txBody>
          <a:bodyPr/>
          <a:lstStyle/>
          <a:p>
            <a:pPr marL="285750" indent="-285750">
              <a:buFont typeface="Courier New" panose="02070309020205020404" pitchFamily="49" charset="0"/>
              <a:buChar char="o"/>
            </a:pPr>
            <a:r>
              <a:rPr lang="en-US" sz="2400" dirty="0">
                <a:solidFill>
                  <a:srgbClr val="000000"/>
                </a:solidFill>
              </a:rPr>
              <a:t>Sum is 13M which is more than 50% covering 339 County.</a:t>
            </a:r>
          </a:p>
          <a:p>
            <a:pPr marL="285750" indent="-285750">
              <a:buFont typeface="Courier New" panose="02070309020205020404" pitchFamily="49" charset="0"/>
              <a:buChar char="o"/>
            </a:pPr>
            <a:r>
              <a:rPr lang="en-US" sz="2400" dirty="0">
                <a:solidFill>
                  <a:srgbClr val="000000"/>
                </a:solidFill>
              </a:rPr>
              <a:t>South Region share in Direct Uses-Total Process, Other Process Uses, Onsite Transportation is more than 50%</a:t>
            </a:r>
          </a:p>
          <a:p>
            <a:pPr marL="285750" indent="-285750">
              <a:buFont typeface="Courier New" panose="02070309020205020404" pitchFamily="49" charset="0"/>
              <a:buChar char="o"/>
            </a:pPr>
            <a:r>
              <a:rPr lang="en-US" sz="2400" dirty="0">
                <a:solidFill>
                  <a:srgbClr val="000000"/>
                </a:solidFill>
              </a:rPr>
              <a:t>Rank by MECS Region is South, Midwest, West &amp; Northeast.</a:t>
            </a:r>
          </a:p>
          <a:p>
            <a:pPr marL="285750" indent="-285750">
              <a:buFont typeface="Courier New" panose="02070309020205020404" pitchFamily="49" charset="0"/>
              <a:buChar char="o"/>
            </a:pPr>
            <a:r>
              <a:rPr lang="en-US" sz="2400" dirty="0">
                <a:solidFill>
                  <a:srgbClr val="000000"/>
                </a:solidFill>
              </a:rPr>
              <a:t>Progress can be made in the Northeast Region.</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0528039" y="4958964"/>
            <a:ext cx="1656999" cy="185569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9" name="TextBox 8">
            <a:extLst>
              <a:ext uri="{FF2B5EF4-FFF2-40B4-BE49-F238E27FC236}">
                <a16:creationId xmlns:a16="http://schemas.microsoft.com/office/drawing/2014/main" id="{E8AF3A4E-00AE-F9D8-4A71-4A08FE10A353}"/>
              </a:ext>
            </a:extLst>
          </p:cNvPr>
          <p:cNvSpPr txBox="1"/>
          <p:nvPr/>
        </p:nvSpPr>
        <p:spPr>
          <a:xfrm>
            <a:off x="7942318" y="2943071"/>
            <a:ext cx="1788026" cy="954107"/>
          </a:xfrm>
          <a:prstGeom prst="rect">
            <a:avLst/>
          </a:prstGeom>
        </p:spPr>
        <p:txBody>
          <a:bodyPr wrap="square" rtlCol="0">
            <a:spAutoFit/>
          </a:bodyPr>
          <a:lstStyle/>
          <a:p>
            <a:pPr marL="0" indent="0" algn="ctr">
              <a:lnSpc>
                <a:spcPct val="100000"/>
              </a:lnSpc>
              <a:spcBef>
                <a:spcPts val="0"/>
              </a:spcBef>
              <a:buFontTx/>
              <a:buNone/>
            </a:pPr>
            <a:r>
              <a:rPr lang="en-IN" sz="2800" b="1" dirty="0">
                <a:solidFill>
                  <a:schemeClr val="tx2"/>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Total </a:t>
            </a:r>
            <a:br>
              <a:rPr lang="en-IN" sz="2800" b="1" dirty="0">
                <a:solidFill>
                  <a:schemeClr val="tx2"/>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br>
            <a:r>
              <a:rPr lang="en-IN" sz="2800" b="1" dirty="0">
                <a:solidFill>
                  <a:schemeClr val="tx2"/>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13 M</a:t>
            </a:r>
          </a:p>
        </p:txBody>
      </p:sp>
    </p:spTree>
    <p:extLst>
      <p:ext uri="{BB962C8B-B14F-4D97-AF65-F5344CB8AC3E}">
        <p14:creationId xmlns:p14="http://schemas.microsoft.com/office/powerpoint/2010/main" val="77554804"/>
      </p:ext>
    </p:extLst>
  </p:cSld>
  <p:clrMapOvr>
    <a:masterClrMapping/>
  </p:clrMapOvr>
  <mc:AlternateContent xmlns:mc="http://schemas.openxmlformats.org/markup-compatibility/2006" xmlns:p14="http://schemas.microsoft.com/office/powerpoint/2010/main">
    <mc:Choice Requires="p14">
      <p:transition spd="slow">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8)">
                                      <p:cBhvr>
                                        <p:cTn id="7" dur="500"/>
                                        <p:tgtEl>
                                          <p:spTgt spid="12"/>
                                        </p:tgtEl>
                                      </p:cBhvr>
                                    </p:animEffect>
                                  </p:childTnLst>
                                </p:cTn>
                              </p:par>
                              <p:par>
                                <p:cTn id="8" presetID="14" presetClass="entr" presetSubtype="5" fill="hold" nodeType="withEffect">
                                  <p:stCondLst>
                                    <p:cond delay="0"/>
                                  </p:stCondLst>
                                  <p:childTnLst>
                                    <p:set>
                                      <p:cBhvr>
                                        <p:cTn id="9" dur="1" fill="hold">
                                          <p:stCondLst>
                                            <p:cond delay="0"/>
                                          </p:stCondLst>
                                        </p:cTn>
                                        <p:tgtEl>
                                          <p:spTgt spid="20">
                                            <p:txEl>
                                              <p:pRg st="0" end="0"/>
                                            </p:txEl>
                                          </p:spTgt>
                                        </p:tgtEl>
                                        <p:attrNameLst>
                                          <p:attrName>style.visibility</p:attrName>
                                        </p:attrNameLst>
                                      </p:cBhvr>
                                      <p:to>
                                        <p:strVal val="visible"/>
                                      </p:to>
                                    </p:set>
                                    <p:animEffect transition="in" filter="randombar(vertical)">
                                      <p:cBhvr>
                                        <p:cTn id="10" dur="500"/>
                                        <p:tgtEl>
                                          <p:spTgt spid="20">
                                            <p:txEl>
                                              <p:pRg st="0" end="0"/>
                                            </p:txEl>
                                          </p:spTgt>
                                        </p:tgtEl>
                                      </p:cBhvr>
                                    </p:animEffect>
                                  </p:childTnLst>
                                </p:cTn>
                              </p:par>
                              <p:par>
                                <p:cTn id="11" presetID="14" presetClass="entr" presetSubtype="5" fill="hold" nodeType="withEffect">
                                  <p:stCondLst>
                                    <p:cond delay="0"/>
                                  </p:stCondLst>
                                  <p:childTnLst>
                                    <p:set>
                                      <p:cBhvr>
                                        <p:cTn id="12" dur="1" fill="hold">
                                          <p:stCondLst>
                                            <p:cond delay="0"/>
                                          </p:stCondLst>
                                        </p:cTn>
                                        <p:tgtEl>
                                          <p:spTgt spid="20">
                                            <p:txEl>
                                              <p:pRg st="1" end="1"/>
                                            </p:txEl>
                                          </p:spTgt>
                                        </p:tgtEl>
                                        <p:attrNameLst>
                                          <p:attrName>style.visibility</p:attrName>
                                        </p:attrNameLst>
                                      </p:cBhvr>
                                      <p:to>
                                        <p:strVal val="visible"/>
                                      </p:to>
                                    </p:set>
                                    <p:animEffect transition="in" filter="randombar(vertical)">
                                      <p:cBhvr>
                                        <p:cTn id="13" dur="500"/>
                                        <p:tgtEl>
                                          <p:spTgt spid="20">
                                            <p:txEl>
                                              <p:pRg st="1" end="1"/>
                                            </p:txEl>
                                          </p:spTgt>
                                        </p:tgtEl>
                                      </p:cBhvr>
                                    </p:animEffect>
                                  </p:childTnLst>
                                </p:cTn>
                              </p:par>
                              <p:par>
                                <p:cTn id="14" presetID="14" presetClass="entr" presetSubtype="5" fill="hold" nodeType="withEffect">
                                  <p:stCondLst>
                                    <p:cond delay="0"/>
                                  </p:stCondLst>
                                  <p:childTnLst>
                                    <p:set>
                                      <p:cBhvr>
                                        <p:cTn id="15" dur="1" fill="hold">
                                          <p:stCondLst>
                                            <p:cond delay="0"/>
                                          </p:stCondLst>
                                        </p:cTn>
                                        <p:tgtEl>
                                          <p:spTgt spid="20">
                                            <p:txEl>
                                              <p:pRg st="2" end="2"/>
                                            </p:txEl>
                                          </p:spTgt>
                                        </p:tgtEl>
                                        <p:attrNameLst>
                                          <p:attrName>style.visibility</p:attrName>
                                        </p:attrNameLst>
                                      </p:cBhvr>
                                      <p:to>
                                        <p:strVal val="visible"/>
                                      </p:to>
                                    </p:set>
                                    <p:animEffect transition="in" filter="randombar(vertical)">
                                      <p:cBhvr>
                                        <p:cTn id="16" dur="500"/>
                                        <p:tgtEl>
                                          <p:spTgt spid="20">
                                            <p:txEl>
                                              <p:pRg st="2" end="2"/>
                                            </p:txEl>
                                          </p:spTgt>
                                        </p:tgtEl>
                                      </p:cBhvr>
                                    </p:animEffect>
                                  </p:childTnLst>
                                </p:cTn>
                              </p:par>
                              <p:par>
                                <p:cTn id="17" presetID="14" presetClass="entr" presetSubtype="5" fill="hold" nodeType="withEffect">
                                  <p:stCondLst>
                                    <p:cond delay="0"/>
                                  </p:stCondLst>
                                  <p:childTnLst>
                                    <p:set>
                                      <p:cBhvr>
                                        <p:cTn id="18" dur="1" fill="hold">
                                          <p:stCondLst>
                                            <p:cond delay="0"/>
                                          </p:stCondLst>
                                        </p:cTn>
                                        <p:tgtEl>
                                          <p:spTgt spid="20">
                                            <p:txEl>
                                              <p:pRg st="3" end="3"/>
                                            </p:txEl>
                                          </p:spTgt>
                                        </p:tgtEl>
                                        <p:attrNameLst>
                                          <p:attrName>style.visibility</p:attrName>
                                        </p:attrNameLst>
                                      </p:cBhvr>
                                      <p:to>
                                        <p:strVal val="visible"/>
                                      </p:to>
                                    </p:set>
                                    <p:animEffect transition="in" filter="randombar(vertical)">
                                      <p:cBhvr>
                                        <p:cTn id="19" dur="500"/>
                                        <p:tgtEl>
                                          <p:spTgt spid="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10000"/>
            <a:duotone>
              <a:prstClr val="black"/>
              <a:schemeClr val="accent5">
                <a:tint val="45000"/>
                <a:satMod val="400000"/>
              </a:schemeClr>
            </a:duotone>
          </a:blip>
          <a:srcRect/>
          <a:stretch>
            <a:fillRect l="-26000" t="-6000" r="-26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15FA1A-32DB-5A63-7B4C-8C43D790EC81}"/>
              </a:ext>
            </a:extLst>
          </p:cNvPr>
          <p:cNvSpPr/>
          <p:nvPr/>
        </p:nvSpPr>
        <p:spPr>
          <a:xfrm rot="16200000">
            <a:off x="6199343" y="1058056"/>
            <a:ext cx="5760000" cy="5760000"/>
          </a:xfrm>
          <a:prstGeom prst="rect">
            <a:avLst/>
          </a:prstGeom>
          <a:blipFill dpi="0" rotWithShape="1">
            <a:blip r:embed="rId4">
              <a:alphaModFix amt="10000"/>
              <a:biLevel thresh="7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6742996" y="206631"/>
            <a:ext cx="4672693" cy="1129111"/>
          </a:xfrm>
        </p:spPr>
        <p:txBody>
          <a:bodyPr>
            <a:normAutofit/>
          </a:bodyPr>
          <a:lstStyle/>
          <a:p>
            <a:pPr>
              <a:lnSpc>
                <a:spcPct val="100000"/>
              </a:lnSpc>
              <a:spcBef>
                <a:spcPts val="0"/>
              </a:spcBef>
            </a:pPr>
            <a:r>
              <a:rPr lang="en-US" sz="3200" i="1" dirty="0">
                <a:solidFill>
                  <a:srgbClr val="864A04"/>
                </a:solidFill>
                <a:effectLst>
                  <a:outerShdw blurRad="38100" dist="38100" dir="2700000" algn="tl">
                    <a:srgbClr val="000000">
                      <a:alpha val="43137"/>
                    </a:srgbClr>
                  </a:outerShdw>
                </a:effectLst>
              </a:rPr>
              <a:t>County wise Conventional Boiler Use Stats</a:t>
            </a:r>
            <a:endParaRPr lang="en-IN" sz="3200" i="1" dirty="0">
              <a:solidFill>
                <a:srgbClr val="864A04"/>
              </a:solidFill>
              <a:effectLst>
                <a:outerShdw blurRad="38100" dist="38100" dir="2700000" algn="tl">
                  <a:srgbClr val="000000">
                    <a:alpha val="43137"/>
                  </a:srgbClr>
                </a:outerShdw>
              </a:effectLst>
              <a:ea typeface="+mn-ea"/>
              <a:cs typeface="+mn-cs"/>
            </a:endParaRP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9"/>
          </p:nvPr>
        </p:nvSpPr>
        <p:spPr>
          <a:xfrm>
            <a:off x="6312692" y="1586752"/>
            <a:ext cx="5619332" cy="4589930"/>
          </a:xfrm>
          <a:ln>
            <a:noFill/>
          </a:ln>
        </p:spPr>
        <p:txBody>
          <a:bodyPr/>
          <a:lstStyle/>
          <a:p>
            <a:pPr marL="285750" indent="-285750">
              <a:buFont typeface="Courier New" panose="02070309020205020404" pitchFamily="49" charset="0"/>
              <a:buChar char="o"/>
            </a:pPr>
            <a:r>
              <a:rPr lang="en-US" sz="2400" dirty="0">
                <a:solidFill>
                  <a:srgbClr val="000000"/>
                </a:solidFill>
              </a:rPr>
              <a:t>Above graph represents Top 10 County whereas below graph Bottom 10 County.</a:t>
            </a:r>
          </a:p>
          <a:p>
            <a:pPr marL="285750" indent="-285750">
              <a:buFont typeface="Courier New" panose="02070309020205020404" pitchFamily="49" charset="0"/>
              <a:buChar char="o"/>
            </a:pPr>
            <a:r>
              <a:rPr lang="en-US" sz="2400" dirty="0">
                <a:solidFill>
                  <a:srgbClr val="000000"/>
                </a:solidFill>
              </a:rPr>
              <a:t>Total Sum of </a:t>
            </a:r>
            <a:r>
              <a:rPr lang="en-IN" sz="2400" dirty="0">
                <a:solidFill>
                  <a:srgbClr val="000000"/>
                </a:solidFill>
              </a:rPr>
              <a:t>Conventional Boiler Use is 733.67M.</a:t>
            </a:r>
          </a:p>
          <a:p>
            <a:pPr marL="285750" indent="-285750">
              <a:buFont typeface="Courier New" panose="02070309020205020404" pitchFamily="49" charset="0"/>
              <a:buChar char="o"/>
            </a:pPr>
            <a:r>
              <a:rPr lang="en-IN" sz="2400" dirty="0">
                <a:solidFill>
                  <a:srgbClr val="000000"/>
                </a:solidFill>
              </a:rPr>
              <a:t>Average of Conventional Boiler Use is 89.22K.</a:t>
            </a:r>
          </a:p>
          <a:p>
            <a:pPr marL="285750" indent="-285750">
              <a:buFont typeface="Courier New" panose="02070309020205020404" pitchFamily="49" charset="0"/>
              <a:buChar char="o"/>
            </a:pPr>
            <a:r>
              <a:rPr lang="en-IN" sz="2400" dirty="0">
                <a:solidFill>
                  <a:srgbClr val="000000"/>
                </a:solidFill>
              </a:rPr>
              <a:t>Maximum value of Conventional Boiler User is 0.41M.</a:t>
            </a:r>
          </a:p>
          <a:p>
            <a:pPr marL="285750" indent="-285750">
              <a:buFont typeface="Courier New" panose="02070309020205020404" pitchFamily="49" charset="0"/>
              <a:buChar char="o"/>
            </a:pPr>
            <a:r>
              <a:rPr lang="en-IN" sz="2400" dirty="0">
                <a:solidFill>
                  <a:srgbClr val="000000"/>
                </a:solidFill>
              </a:rPr>
              <a:t>Values have a very big variation.</a:t>
            </a:r>
            <a:endParaRPr lang="en-US" sz="2400" dirty="0">
              <a:solidFill>
                <a:srgbClr val="000000"/>
              </a:solidFill>
            </a:endParaRPr>
          </a:p>
        </p:txBody>
      </p:sp>
      <p:sp>
        <p:nvSpPr>
          <p:cNvPr id="17" name="Hexagon 16">
            <a:extLst>
              <a:ext uri="{FF2B5EF4-FFF2-40B4-BE49-F238E27FC236}">
                <a16:creationId xmlns:a16="http://schemas.microsoft.com/office/drawing/2014/main" id="{588F22B8-CF4A-4F21-54D1-E513FCE4D2AD}"/>
              </a:ext>
            </a:extLst>
          </p:cNvPr>
          <p:cNvSpPr/>
          <p:nvPr/>
        </p:nvSpPr>
        <p:spPr>
          <a:xfrm rot="5400000">
            <a:off x="4542199" y="-79463"/>
            <a:ext cx="1233262" cy="1392187"/>
          </a:xfrm>
          <a:prstGeom prst="hexagon">
            <a:avLst>
              <a:gd name="adj" fmla="val 23546"/>
              <a:gd name="vf" fmla="val 115470"/>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square" rtlCol="0" anchor="ctr"/>
          <a:lstStyle/>
          <a:p>
            <a:pPr algn="ctr"/>
            <a:r>
              <a:rPr lang="en-IN" sz="1660" b="1" dirty="0">
                <a:solidFill>
                  <a:schemeClr val="accent1">
                    <a:lumMod val="20000"/>
                    <a:lumOff val="80000"/>
                  </a:schemeClr>
                </a:solidFill>
                <a:effectLst>
                  <a:outerShdw blurRad="38100" dist="38100" dir="2700000" algn="tl">
                    <a:srgbClr val="000000">
                      <a:alpha val="43137"/>
                    </a:srgbClr>
                  </a:outerShdw>
                </a:effectLst>
                <a:latin typeface="Posterama" panose="020B0504020200020000" pitchFamily="34" charset="0"/>
                <a:cs typeface="Posterama" panose="020B0504020200020000" pitchFamily="34" charset="0"/>
              </a:rPr>
              <a:t>Total Average 89.22K</a:t>
            </a:r>
          </a:p>
        </p:txBody>
      </p:sp>
      <p:sp>
        <p:nvSpPr>
          <p:cNvPr id="21" name="Hexagon 20">
            <a:extLst>
              <a:ext uri="{FF2B5EF4-FFF2-40B4-BE49-F238E27FC236}">
                <a16:creationId xmlns:a16="http://schemas.microsoft.com/office/drawing/2014/main" id="{A170B1BF-9FFA-4D6D-8E7F-941C1F2F2160}"/>
              </a:ext>
            </a:extLst>
          </p:cNvPr>
          <p:cNvSpPr/>
          <p:nvPr/>
        </p:nvSpPr>
        <p:spPr>
          <a:xfrm rot="10800000">
            <a:off x="-1" y="-1"/>
            <a:ext cx="4698665" cy="3285495"/>
          </a:xfrm>
          <a:prstGeom prst="hexagon">
            <a:avLst/>
          </a:prstGeom>
          <a:blipFill dpi="0" rotWithShape="0">
            <a:blip r:embed="rId5"/>
            <a:srcRect/>
            <a:stretch>
              <a:fillRect l="-29000" r="-2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Hexagon 6">
            <a:extLst>
              <a:ext uri="{FF2B5EF4-FFF2-40B4-BE49-F238E27FC236}">
                <a16:creationId xmlns:a16="http://schemas.microsoft.com/office/drawing/2014/main" id="{5BEC7E13-FD4C-6E6B-32D2-DD1D6D5B6AC2}"/>
              </a:ext>
            </a:extLst>
          </p:cNvPr>
          <p:cNvSpPr/>
          <p:nvPr/>
        </p:nvSpPr>
        <p:spPr>
          <a:xfrm rot="10800000">
            <a:off x="-2" y="3572505"/>
            <a:ext cx="4698665" cy="3285495"/>
          </a:xfrm>
          <a:prstGeom prst="hexagon">
            <a:avLst/>
          </a:prstGeom>
          <a:blipFill dpi="0" rotWithShape="0">
            <a:blip r:embed="rId6"/>
            <a:srcRect/>
            <a:stretch>
              <a:fillRect l="-32000" r="-38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Hexagon 17">
            <a:extLst>
              <a:ext uri="{FF2B5EF4-FFF2-40B4-BE49-F238E27FC236}">
                <a16:creationId xmlns:a16="http://schemas.microsoft.com/office/drawing/2014/main" id="{C3C5F7C1-E5DD-ECDA-723A-8B3420D20A8D}"/>
              </a:ext>
            </a:extLst>
          </p:cNvPr>
          <p:cNvSpPr/>
          <p:nvPr/>
        </p:nvSpPr>
        <p:spPr>
          <a:xfrm>
            <a:off x="-3" y="3007627"/>
            <a:ext cx="1255069" cy="1021447"/>
          </a:xfrm>
          <a:prstGeom prst="hexagon">
            <a:avLst/>
          </a:prstGeom>
          <a:noFill/>
          <a:ln w="28575">
            <a:solidFill>
              <a:srgbClr val="0F25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Hexagon 18">
            <a:extLst>
              <a:ext uri="{FF2B5EF4-FFF2-40B4-BE49-F238E27FC236}">
                <a16:creationId xmlns:a16="http://schemas.microsoft.com/office/drawing/2014/main" id="{DBA1C473-F33A-ECDD-F1E4-5FBB3A4D97ED}"/>
              </a:ext>
            </a:extLst>
          </p:cNvPr>
          <p:cNvSpPr/>
          <p:nvPr/>
        </p:nvSpPr>
        <p:spPr>
          <a:xfrm rot="5400000">
            <a:off x="4142538" y="2944508"/>
            <a:ext cx="1082041" cy="1117516"/>
          </a:xfrm>
          <a:prstGeom prst="hexagon">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none" rtlCol="0" anchor="ctr" anchorCtr="1">
            <a:noAutofit/>
          </a:bodyPr>
          <a:lstStyle/>
          <a:p>
            <a:pPr algn="ctr"/>
            <a:r>
              <a:rPr lang="en-IN" sz="1600" b="1" dirty="0">
                <a:solidFill>
                  <a:schemeClr val="accent2">
                    <a:lumMod val="60000"/>
                    <a:lumOff val="40000"/>
                  </a:schemeClr>
                </a:solidFill>
                <a:effectLst>
                  <a:outerShdw blurRad="38100" dist="38100" dir="2700000" algn="tl">
                    <a:srgbClr val="000000">
                      <a:alpha val="43137"/>
                    </a:srgbClr>
                  </a:outerShdw>
                </a:effectLst>
                <a:latin typeface="Posterama" panose="020B0504020200020000" pitchFamily="34" charset="0"/>
                <a:cs typeface="Posterama" panose="020B0504020200020000" pitchFamily="34" charset="0"/>
              </a:rPr>
              <a:t>Maximum </a:t>
            </a:r>
          </a:p>
          <a:p>
            <a:pPr algn="ctr"/>
            <a:r>
              <a:rPr lang="en-IN" sz="1600" b="1" dirty="0">
                <a:solidFill>
                  <a:schemeClr val="accent2">
                    <a:lumMod val="60000"/>
                    <a:lumOff val="40000"/>
                  </a:schemeClr>
                </a:solidFill>
                <a:effectLst>
                  <a:outerShdw blurRad="38100" dist="38100" dir="2700000" algn="tl">
                    <a:srgbClr val="000000">
                      <a:alpha val="43137"/>
                    </a:srgbClr>
                  </a:outerShdw>
                </a:effectLst>
                <a:latin typeface="Posterama" panose="020B0504020200020000" pitchFamily="34" charset="0"/>
                <a:cs typeface="Posterama" panose="020B0504020200020000" pitchFamily="34" charset="0"/>
              </a:rPr>
              <a:t>0.41M</a:t>
            </a:r>
          </a:p>
        </p:txBody>
      </p:sp>
      <p:sp>
        <p:nvSpPr>
          <p:cNvPr id="8" name="TextBox 7">
            <a:extLst>
              <a:ext uri="{FF2B5EF4-FFF2-40B4-BE49-F238E27FC236}">
                <a16:creationId xmlns:a16="http://schemas.microsoft.com/office/drawing/2014/main" id="{86CD4F30-EBAD-03DD-7FEF-CACF8AE1338A}"/>
              </a:ext>
            </a:extLst>
          </p:cNvPr>
          <p:cNvSpPr txBox="1"/>
          <p:nvPr/>
        </p:nvSpPr>
        <p:spPr>
          <a:xfrm>
            <a:off x="0" y="3249339"/>
            <a:ext cx="1255069" cy="615553"/>
          </a:xfrm>
          <a:prstGeom prst="rect">
            <a:avLst/>
          </a:prstGeom>
        </p:spPr>
        <p:txBody>
          <a:bodyPr wrap="square" rtlCol="0">
            <a:spAutoFit/>
          </a:bodyPr>
          <a:lstStyle/>
          <a:p>
            <a:pPr marL="0" indent="0" algn="ctr">
              <a:lnSpc>
                <a:spcPct val="100000"/>
              </a:lnSpc>
              <a:spcBef>
                <a:spcPts val="0"/>
              </a:spcBef>
              <a:buFontTx/>
              <a:buNone/>
            </a:pPr>
            <a:r>
              <a:rPr lang="en-IN" sz="1700" b="1" dirty="0">
                <a:solidFill>
                  <a:schemeClr val="accent4">
                    <a:lumMod val="75000"/>
                  </a:schemeClr>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Total Sum</a:t>
            </a:r>
          </a:p>
          <a:p>
            <a:pPr marL="0" indent="0" algn="ctr">
              <a:lnSpc>
                <a:spcPct val="100000"/>
              </a:lnSpc>
              <a:spcBef>
                <a:spcPts val="0"/>
              </a:spcBef>
              <a:buFontTx/>
              <a:buNone/>
            </a:pPr>
            <a:r>
              <a:rPr lang="en-IN" sz="1700" b="1" dirty="0">
                <a:solidFill>
                  <a:schemeClr val="accent4">
                    <a:lumMod val="75000"/>
                  </a:schemeClr>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733.67M</a:t>
            </a:r>
          </a:p>
        </p:txBody>
      </p:sp>
      <p:sp>
        <p:nvSpPr>
          <p:cNvPr id="3" name="TextBox 2">
            <a:extLst>
              <a:ext uri="{FF2B5EF4-FFF2-40B4-BE49-F238E27FC236}">
                <a16:creationId xmlns:a16="http://schemas.microsoft.com/office/drawing/2014/main" id="{2063F785-835C-9D8B-DC6B-E53CFC76B92D}"/>
              </a:ext>
            </a:extLst>
          </p:cNvPr>
          <p:cNvSpPr txBox="1"/>
          <p:nvPr/>
        </p:nvSpPr>
        <p:spPr>
          <a:xfrm>
            <a:off x="742148" y="17929"/>
            <a:ext cx="954107" cy="369332"/>
          </a:xfrm>
          <a:prstGeom prst="rect">
            <a:avLst/>
          </a:prstGeom>
        </p:spPr>
        <p:txBody>
          <a:bodyPr wrap="none" rtlCol="0">
            <a:spAutoFit/>
          </a:bodyPr>
          <a:lstStyle/>
          <a:p>
            <a:pPr marL="0" indent="0" algn="ctr">
              <a:lnSpc>
                <a:spcPct val="100000"/>
              </a:lnSpc>
              <a:spcBef>
                <a:spcPts val="0"/>
              </a:spcBef>
              <a:buFontTx/>
              <a:buNone/>
            </a:pPr>
            <a:r>
              <a:rPr lang="en-IN" sz="1800" dirty="0">
                <a:solidFill>
                  <a:schemeClr val="bg2">
                    <a:lumMod val="50000"/>
                  </a:schemeClr>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TOP 10</a:t>
            </a:r>
          </a:p>
        </p:txBody>
      </p:sp>
      <p:sp>
        <p:nvSpPr>
          <p:cNvPr id="6" name="TextBox 5">
            <a:extLst>
              <a:ext uri="{FF2B5EF4-FFF2-40B4-BE49-F238E27FC236}">
                <a16:creationId xmlns:a16="http://schemas.microsoft.com/office/drawing/2014/main" id="{7C1BF51E-D705-F47E-22F5-4BE5137E69C8}"/>
              </a:ext>
            </a:extLst>
          </p:cNvPr>
          <p:cNvSpPr txBox="1"/>
          <p:nvPr/>
        </p:nvSpPr>
        <p:spPr>
          <a:xfrm>
            <a:off x="-107608" y="5056094"/>
            <a:ext cx="1013043" cy="537881"/>
          </a:xfrm>
          <a:prstGeom prst="rect">
            <a:avLst/>
          </a:prstGeom>
        </p:spPr>
        <p:txBody>
          <a:bodyPr wrap="square" rtlCol="0">
            <a:spAutoFit/>
          </a:bodyPr>
          <a:lstStyle/>
          <a:p>
            <a:pPr marL="0" indent="0" algn="ctr">
              <a:lnSpc>
                <a:spcPct val="100000"/>
              </a:lnSpc>
              <a:spcBef>
                <a:spcPts val="0"/>
              </a:spcBef>
              <a:buFontTx/>
              <a:buNone/>
            </a:pPr>
            <a:r>
              <a:rPr lang="en-IN" sz="1400" dirty="0">
                <a:solidFill>
                  <a:schemeClr val="bg2">
                    <a:lumMod val="50000"/>
                  </a:schemeClr>
                </a:solidFill>
                <a:effectLst>
                  <a:outerShdw blurRad="38100" dist="38100" dir="2700000" algn="tl">
                    <a:srgbClr val="000000">
                      <a:alpha val="43137"/>
                    </a:srgbClr>
                  </a:outerShdw>
                </a:effectLst>
                <a:latin typeface="Posterama" panose="020B0504020200020000" pitchFamily="34" charset="0"/>
                <a:ea typeface="微软雅黑"/>
                <a:cs typeface="Posterama" panose="020B0504020200020000" pitchFamily="34" charset="0"/>
              </a:rPr>
              <a:t>BOTTOM 10</a:t>
            </a:r>
          </a:p>
        </p:txBody>
      </p:sp>
    </p:spTree>
    <p:extLst>
      <p:ext uri="{BB962C8B-B14F-4D97-AF65-F5344CB8AC3E}">
        <p14:creationId xmlns:p14="http://schemas.microsoft.com/office/powerpoint/2010/main" val="3140644313"/>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 calcmode="lin" valueType="num">
                                      <p:cBhvr additive="base">
                                        <p:cTn id="15" dur="500" fill="hold"/>
                                        <p:tgtEl>
                                          <p:spTgt spid="20">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20">
                                            <p:txEl>
                                              <p:pRg st="1" end="1"/>
                                            </p:txEl>
                                          </p:spTgt>
                                        </p:tgtEl>
                                        <p:attrNameLst>
                                          <p:attrName>style.visibility</p:attrName>
                                        </p:attrNameLst>
                                      </p:cBhvr>
                                      <p:to>
                                        <p:strVal val="visible"/>
                                      </p:to>
                                    </p:set>
                                    <p:anim calcmode="lin" valueType="num">
                                      <p:cBhvr additive="base">
                                        <p:cTn id="19" dur="500" fill="hold"/>
                                        <p:tgtEl>
                                          <p:spTgt spid="20">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0">
                                            <p:txEl>
                                              <p:pRg st="1" end="1"/>
                                            </p:txEl>
                                          </p:spTgt>
                                        </p:tgtEl>
                                        <p:attrNameLst>
                                          <p:attrName>ppt_y</p:attrName>
                                        </p:attrNameLst>
                                      </p:cBhvr>
                                      <p:tavLst>
                                        <p:tav tm="0">
                                          <p:val>
                                            <p:strVal val="1+#ppt_h/2"/>
                                          </p:val>
                                        </p:tav>
                                        <p:tav tm="100000">
                                          <p:val>
                                            <p:strVal val="#ppt_y"/>
                                          </p:val>
                                        </p:tav>
                                      </p:tavLst>
                                    </p:anim>
                                  </p:childTnLst>
                                </p:cTn>
                              </p:par>
                              <p:par>
                                <p:cTn id="21" presetID="2" presetClass="entr" presetSubtype="6" fill="hold" nodeType="withEffect">
                                  <p:stCondLst>
                                    <p:cond delay="0"/>
                                  </p:stCondLst>
                                  <p:childTnLst>
                                    <p:set>
                                      <p:cBhvr>
                                        <p:cTn id="22" dur="1" fill="hold">
                                          <p:stCondLst>
                                            <p:cond delay="0"/>
                                          </p:stCondLst>
                                        </p:cTn>
                                        <p:tgtEl>
                                          <p:spTgt spid="20">
                                            <p:txEl>
                                              <p:pRg st="2" end="2"/>
                                            </p:txEl>
                                          </p:spTgt>
                                        </p:tgtEl>
                                        <p:attrNameLst>
                                          <p:attrName>style.visibility</p:attrName>
                                        </p:attrNameLst>
                                      </p:cBhvr>
                                      <p:to>
                                        <p:strVal val="visible"/>
                                      </p:to>
                                    </p:set>
                                    <p:anim calcmode="lin" valueType="num">
                                      <p:cBhvr additive="base">
                                        <p:cTn id="23" dur="500" fill="hold"/>
                                        <p:tgtEl>
                                          <p:spTgt spid="20">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20">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6" fill="hold" nodeType="withEffect">
                                  <p:stCondLst>
                                    <p:cond delay="0"/>
                                  </p:stCondLst>
                                  <p:childTnLst>
                                    <p:set>
                                      <p:cBhvr>
                                        <p:cTn id="26" dur="1" fill="hold">
                                          <p:stCondLst>
                                            <p:cond delay="0"/>
                                          </p:stCondLst>
                                        </p:cTn>
                                        <p:tgtEl>
                                          <p:spTgt spid="20">
                                            <p:txEl>
                                              <p:pRg st="3" end="3"/>
                                            </p:txEl>
                                          </p:spTgt>
                                        </p:tgtEl>
                                        <p:attrNameLst>
                                          <p:attrName>style.visibility</p:attrName>
                                        </p:attrNameLst>
                                      </p:cBhvr>
                                      <p:to>
                                        <p:strVal val="visible"/>
                                      </p:to>
                                    </p:set>
                                    <p:anim calcmode="lin" valueType="num">
                                      <p:cBhvr additive="base">
                                        <p:cTn id="27" dur="500" fill="hold"/>
                                        <p:tgtEl>
                                          <p:spTgt spid="20">
                                            <p:txEl>
                                              <p:pRg st="3" end="3"/>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20">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6" fill="hold" nodeType="withEffect">
                                  <p:stCondLst>
                                    <p:cond delay="0"/>
                                  </p:stCondLst>
                                  <p:childTnLst>
                                    <p:set>
                                      <p:cBhvr>
                                        <p:cTn id="30" dur="1" fill="hold">
                                          <p:stCondLst>
                                            <p:cond delay="0"/>
                                          </p:stCondLst>
                                        </p:cTn>
                                        <p:tgtEl>
                                          <p:spTgt spid="20">
                                            <p:txEl>
                                              <p:pRg st="4" end="4"/>
                                            </p:txEl>
                                          </p:spTgt>
                                        </p:tgtEl>
                                        <p:attrNameLst>
                                          <p:attrName>style.visibility</p:attrName>
                                        </p:attrNameLst>
                                      </p:cBhvr>
                                      <p:to>
                                        <p:strVal val="visible"/>
                                      </p:to>
                                    </p:set>
                                    <p:anim calcmode="lin" valueType="num">
                                      <p:cBhvr additive="base">
                                        <p:cTn id="31" dur="500" fill="hold"/>
                                        <p:tgtEl>
                                          <p:spTgt spid="20">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0">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2" cstate="print">
            <a:extLst>
              <a:ext uri="{28A0092B-C50C-407E-A947-70E740481C1C}">
                <a14:useLocalDpi xmlns:a14="http://schemas.microsoft.com/office/drawing/2010/main"/>
              </a:ext>
            </a:extLst>
          </a:blip>
          <a:srcRect l="34" r="34"/>
          <a:stretch/>
        </p:blipFill>
        <p:spPr/>
      </p:pic>
      <p:pic>
        <p:nvPicPr>
          <p:cNvPr id="14" name="图片占位符 13">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a:blip r:embed="rId3"/>
          <a:srcRect t="35994" b="35994"/>
          <a:stretch/>
        </p:blipFill>
        <p:spPr>
          <a:xfrm>
            <a:off x="391110" y="2493385"/>
            <a:ext cx="1465840" cy="1289394"/>
          </a:xfrm>
          <a:blipFill>
            <a:blip r:embed="rId3">
              <a:alphaModFix amt="4000"/>
            </a:blip>
            <a:stretch>
              <a:fillRect t="-4200" b="4200"/>
            </a:stretch>
          </a: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4" cstate="print">
            <a:extLst>
              <a:ext uri="{28A0092B-C50C-407E-A947-70E740481C1C}">
                <a14:useLocalDpi xmlns:a14="http://schemas.microsoft.com/office/drawing/2010/main"/>
              </a:ext>
            </a:extLst>
          </a:blip>
          <a:srcRect l="88" r="88"/>
          <a:stretch>
            <a:fillRect/>
          </a:stretch>
        </p:blipFill>
        <p:spPr/>
      </p:pic>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l="34" r="34"/>
          <a:stretch/>
        </p:blipFill>
        <p:spPr/>
      </p:pic>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1703538"/>
            <a:ext cx="5055698" cy="2087954"/>
          </a:xfrm>
        </p:spPr>
        <p:txBody>
          <a:bodyPr/>
          <a:lstStyle/>
          <a:p>
            <a:pPr algn="ctr"/>
            <a:r>
              <a:rPr lang="en-US" sz="8000" dirty="0">
                <a:solidFill>
                  <a:schemeClr val="accent4">
                    <a:lumMod val="75000"/>
                  </a:schemeClr>
                </a:solidFill>
              </a:rPr>
              <a:t>Thank you</a:t>
            </a:r>
          </a:p>
        </p:txBody>
      </p:sp>
      <p:sp>
        <p:nvSpPr>
          <p:cNvPr id="2" name="Hexagon 1">
            <a:extLst>
              <a:ext uri="{FF2B5EF4-FFF2-40B4-BE49-F238E27FC236}">
                <a16:creationId xmlns:a16="http://schemas.microsoft.com/office/drawing/2014/main" id="{C741CB9F-509F-E3FF-EFCF-259994A1C148}"/>
              </a:ext>
            </a:extLst>
          </p:cNvPr>
          <p:cNvSpPr/>
          <p:nvPr/>
        </p:nvSpPr>
        <p:spPr>
          <a:xfrm>
            <a:off x="2754948" y="2493385"/>
            <a:ext cx="1465840" cy="1298107"/>
          </a:xfrm>
          <a:prstGeom prst="hexagon">
            <a:avLst/>
          </a:prstGeom>
          <a:solidFill>
            <a:srgbClr val="DCD3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Hexagon 2">
            <a:extLst>
              <a:ext uri="{FF2B5EF4-FFF2-40B4-BE49-F238E27FC236}">
                <a16:creationId xmlns:a16="http://schemas.microsoft.com/office/drawing/2014/main" id="{F64E8424-BF89-E4EA-8F1E-D6D884D43E38}"/>
              </a:ext>
            </a:extLst>
          </p:cNvPr>
          <p:cNvSpPr/>
          <p:nvPr/>
        </p:nvSpPr>
        <p:spPr>
          <a:xfrm>
            <a:off x="3948599" y="3194928"/>
            <a:ext cx="1465840" cy="1289394"/>
          </a:xfrm>
          <a:prstGeom prst="hexagon">
            <a:avLst/>
          </a:prstGeom>
          <a:solidFill>
            <a:srgbClr val="DCE9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Hexagon 3">
            <a:extLst>
              <a:ext uri="{FF2B5EF4-FFF2-40B4-BE49-F238E27FC236}">
                <a16:creationId xmlns:a16="http://schemas.microsoft.com/office/drawing/2014/main" id="{1FDD6792-FC02-41FA-F20F-BFE3DECBC057}"/>
              </a:ext>
            </a:extLst>
          </p:cNvPr>
          <p:cNvSpPr/>
          <p:nvPr/>
        </p:nvSpPr>
        <p:spPr>
          <a:xfrm>
            <a:off x="5151412" y="5220000"/>
            <a:ext cx="1465840" cy="1308074"/>
          </a:xfrm>
          <a:prstGeom prst="hexagon">
            <a:avLst/>
          </a:prstGeom>
          <a:solidFill>
            <a:srgbClr val="FFFC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182458349"/>
      </p:ext>
    </p:extLst>
  </p:cSld>
  <p:clrMapOvr>
    <a:masterClrMapping/>
  </p:clrMapOvr>
  <mc:AlternateContent xmlns:mc="http://schemas.openxmlformats.org/markup-compatibility/2006" xmlns:p14="http://schemas.microsoft.com/office/powerpoint/2010/main">
    <mc:Choice Requires="p14">
      <p:transition spd="slow" p14:dur="20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with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4"/>
                                        </p:tgtEl>
                                        <p:attrNameLst>
                                          <p:attrName>ppt_x</p:attrName>
                                          <p:attrName>ppt_y</p:attrName>
                                        </p:attrNameLst>
                                      </p:cBhvr>
                                    </p:animMotion>
                                    <p:animRot by="1500000">
                                      <p:cBhvr>
                                        <p:cTn id="7" dur="125" fill="hold">
                                          <p:stCondLst>
                                            <p:cond delay="0"/>
                                          </p:stCondLst>
                                        </p:cTn>
                                        <p:tgtEl>
                                          <p:spTgt spid="24"/>
                                        </p:tgtEl>
                                        <p:attrNameLst>
                                          <p:attrName>r</p:attrName>
                                        </p:attrNameLst>
                                      </p:cBhvr>
                                    </p:animRot>
                                    <p:animRot by="-1500000">
                                      <p:cBhvr>
                                        <p:cTn id="8" dur="125" fill="hold">
                                          <p:stCondLst>
                                            <p:cond delay="125"/>
                                          </p:stCondLst>
                                        </p:cTn>
                                        <p:tgtEl>
                                          <p:spTgt spid="24"/>
                                        </p:tgtEl>
                                        <p:attrNameLst>
                                          <p:attrName>r</p:attrName>
                                        </p:attrNameLst>
                                      </p:cBhvr>
                                    </p:animRot>
                                    <p:animRot by="-1500000">
                                      <p:cBhvr>
                                        <p:cTn id="9" dur="125" fill="hold">
                                          <p:stCondLst>
                                            <p:cond delay="250"/>
                                          </p:stCondLst>
                                        </p:cTn>
                                        <p:tgtEl>
                                          <p:spTgt spid="24"/>
                                        </p:tgtEl>
                                        <p:attrNameLst>
                                          <p:attrName>r</p:attrName>
                                        </p:attrNameLst>
                                      </p:cBhvr>
                                    </p:animRot>
                                    <p:animRot by="1500000">
                                      <p:cBhvr>
                                        <p:cTn id="10" dur="125" fill="hold">
                                          <p:stCondLst>
                                            <p:cond delay="375"/>
                                          </p:stCondLst>
                                        </p:cTn>
                                        <p:tgtEl>
                                          <p:spTgt spid="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主题​​">
  <a:themeElements>
    <a:clrScheme name="Custom 1">
      <a:dk1>
        <a:srgbClr val="864A04"/>
      </a:dk1>
      <a:lt1>
        <a:srgbClr val="FF8F3B"/>
      </a:lt1>
      <a:dk2>
        <a:srgbClr val="FF6F0D"/>
      </a:dk2>
      <a:lt2>
        <a:srgbClr val="FABE79"/>
      </a:lt2>
      <a:accent1>
        <a:srgbClr val="FFAA33"/>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779</TotalTime>
  <Words>504</Words>
  <Application>Microsoft Office PowerPoint</Application>
  <PresentationFormat>Widescreen</PresentationFormat>
  <Paragraphs>61</Paragraphs>
  <Slides>8</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等线</vt:lpstr>
      <vt:lpstr>Abadi</vt:lpstr>
      <vt:lpstr>Arial</vt:lpstr>
      <vt:lpstr>Calibri</vt:lpstr>
      <vt:lpstr>Courier New</vt:lpstr>
      <vt:lpstr>Posterama</vt:lpstr>
      <vt:lpstr>Posterama Text Black</vt:lpstr>
      <vt:lpstr>Posterama Text SemiBold</vt:lpstr>
      <vt:lpstr>Office 主题​​</vt:lpstr>
      <vt:lpstr>Industrial Combustion Energy Use</vt:lpstr>
      <vt:lpstr>PowerPoint Presentation</vt:lpstr>
      <vt:lpstr>MMBtu_TOTAL for Ethane &amp; Ethanol </vt:lpstr>
      <vt:lpstr>Process Heating for 3M Company </vt:lpstr>
      <vt:lpstr>Unit Name Trend (1950-2022) Vs GWht_TOTAL </vt:lpstr>
      <vt:lpstr>    % Share of Direct Uses –Total Non      process for each MECS_Region</vt:lpstr>
      <vt:lpstr>County wise Conventional Boiler Use Stats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Industrial Combustion Energy Use</dc:title>
  <dc:creator>Nidhi Satra</dc:creator>
  <cp:lastModifiedBy>Nidhi Satra</cp:lastModifiedBy>
  <cp:revision>40</cp:revision>
  <dcterms:created xsi:type="dcterms:W3CDTF">2022-08-22T15:28:39Z</dcterms:created>
  <dcterms:modified xsi:type="dcterms:W3CDTF">2022-08-28T02:23:52Z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